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86" r:id="rId3"/>
    <p:sldId id="291" r:id="rId4"/>
    <p:sldId id="289" r:id="rId5"/>
    <p:sldId id="292" r:id="rId6"/>
    <p:sldId id="258" r:id="rId7"/>
    <p:sldId id="334" r:id="rId8"/>
    <p:sldId id="315" r:id="rId9"/>
    <p:sldId id="316" r:id="rId10"/>
    <p:sldId id="317" r:id="rId11"/>
    <p:sldId id="295" r:id="rId12"/>
    <p:sldId id="296" r:id="rId13"/>
    <p:sldId id="285" r:id="rId14"/>
    <p:sldId id="281" r:id="rId15"/>
    <p:sldId id="309" r:id="rId16"/>
    <p:sldId id="311" r:id="rId17"/>
    <p:sldId id="312" r:id="rId18"/>
    <p:sldId id="313" r:id="rId19"/>
    <p:sldId id="300" r:id="rId20"/>
    <p:sldId id="324" r:id="rId21"/>
    <p:sldId id="325" r:id="rId22"/>
    <p:sldId id="327" r:id="rId23"/>
    <p:sldId id="279" r:id="rId24"/>
    <p:sldId id="302" r:id="rId25"/>
    <p:sldId id="322" r:id="rId26"/>
    <p:sldId id="328" r:id="rId27"/>
    <p:sldId id="330" r:id="rId28"/>
    <p:sldId id="261" r:id="rId29"/>
    <p:sldId id="283" r:id="rId30"/>
    <p:sldId id="282" r:id="rId31"/>
    <p:sldId id="264" r:id="rId32"/>
    <p:sldId id="263" r:id="rId33"/>
    <p:sldId id="266" r:id="rId34"/>
    <p:sldId id="267" r:id="rId35"/>
    <p:sldId id="269" r:id="rId36"/>
    <p:sldId id="331" r:id="rId37"/>
    <p:sldId id="262" r:id="rId38"/>
    <p:sldId id="271" r:id="rId39"/>
    <p:sldId id="332" r:id="rId40"/>
    <p:sldId id="304" r:id="rId41"/>
    <p:sldId id="305" r:id="rId42"/>
    <p:sldId id="306" r:id="rId43"/>
    <p:sldId id="307" r:id="rId44"/>
    <p:sldId id="335" r:id="rId45"/>
    <p:sldId id="333" r:id="rId46"/>
    <p:sldId id="273" r:id="rId4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1A0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3" autoAdjust="0"/>
    <p:restoredTop sz="94681" autoAdjust="0"/>
  </p:normalViewPr>
  <p:slideViewPr>
    <p:cSldViewPr>
      <p:cViewPr>
        <p:scale>
          <a:sx n="50" d="100"/>
          <a:sy n="50" d="100"/>
        </p:scale>
        <p:origin x="-1685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81A0F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Hoja1!$B$1:$C$1</c:f>
              <c:strCache>
                <c:ptCount val="2"/>
                <c:pt idx="0">
                  <c:v>ALTO</c:v>
                </c:pt>
                <c:pt idx="1">
                  <c:v>ABUSO/DEPENDENCIA</c:v>
                </c:pt>
              </c:strCache>
            </c:strRef>
          </c:cat>
          <c:val>
            <c:numRef>
              <c:f>Hoja1!$B$2:$C$2</c:f>
              <c:numCache>
                <c:formatCode>General</c:formatCode>
                <c:ptCount val="2"/>
                <c:pt idx="0">
                  <c:v>32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Hoja1!$B$1:$C$1</c:f>
              <c:strCache>
                <c:ptCount val="2"/>
                <c:pt idx="0">
                  <c:v>ALTO</c:v>
                </c:pt>
                <c:pt idx="1">
                  <c:v>ABUSO/DEPENDENCIA</c:v>
                </c:pt>
              </c:strCache>
            </c:strRef>
          </c:cat>
          <c:val>
            <c:numRef>
              <c:f>Hoja1!$B$3:$C$3</c:f>
              <c:numCache>
                <c:formatCode>General</c:formatCode>
                <c:ptCount val="2"/>
                <c:pt idx="0">
                  <c:v>32.799999999999997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265344"/>
        <c:axId val="36275328"/>
      </c:barChart>
      <c:catAx>
        <c:axId val="3626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36275328"/>
        <c:crosses val="autoZero"/>
        <c:auto val="1"/>
        <c:lblAlgn val="ctr"/>
        <c:lblOffset val="100"/>
        <c:noMultiLvlLbl val="0"/>
      </c:catAx>
      <c:valAx>
        <c:axId val="36275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362653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 b="1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3038E-3"/>
                  <c:y val="-2.244826128715597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4</a:t>
                    </a:r>
                    <a:r>
                      <a:rPr lang="en-US" dirty="0" smtClean="0"/>
                      <a:t>6.3%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46.3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767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7160493827160767E-3"/>
                  <c:y val="-3.9284457252522831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800" b="1" dirty="0" smtClean="0"/>
                      <a:t>4</a:t>
                    </a:r>
                    <a:r>
                      <a:rPr lang="en-US" dirty="0" smtClean="0"/>
                      <a:t>4%</a:t>
                    </a:r>
                    <a:endParaRPr lang="en-US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44.1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9E-3"/>
                  <c:y val="-3.830758057034342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smtClean="0"/>
                      <a:t>5</a:t>
                    </a:r>
                    <a:r>
                      <a:rPr lang="en-US" dirty="0" smtClean="0"/>
                      <a:t>1.4%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924032"/>
        <c:axId val="36942208"/>
        <c:axId val="0"/>
      </c:bar3DChart>
      <c:catAx>
        <c:axId val="36924032"/>
        <c:scaling>
          <c:orientation val="minMax"/>
        </c:scaling>
        <c:delete val="1"/>
        <c:axPos val="b"/>
        <c:majorTickMark val="out"/>
        <c:minorTickMark val="none"/>
        <c:tickLblPos val="none"/>
        <c:crossAx val="36942208"/>
        <c:crosses val="autoZero"/>
        <c:auto val="1"/>
        <c:lblAlgn val="ctr"/>
        <c:lblOffset val="100"/>
        <c:noMultiLvlLbl val="0"/>
      </c:catAx>
      <c:valAx>
        <c:axId val="36942208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36924032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2400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dLbls>
            <c:dLbl>
              <c:idx val="0"/>
              <c:layout>
                <c:manualLayout>
                  <c:x val="9.2592592592593143E-3"/>
                  <c:y val="-2.2448261287155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19.2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828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88888888888897E-2"/>
                  <c:y val="-4.202070117523269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 dirty="0" smtClean="0"/>
                      <a:t>2</a:t>
                    </a:r>
                    <a:r>
                      <a:rPr lang="en-US" dirty="0" smtClean="0"/>
                      <a:t>7.3</a:t>
                    </a:r>
                    <a:endParaRPr lang="en-US" dirty="0"/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27.3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C00FF"/>
            </a:solidFill>
          </c:spPr>
          <c:invertIfNegative val="0"/>
          <c:dLbls>
            <c:dLbl>
              <c:idx val="0"/>
              <c:layout>
                <c:manualLayout>
                  <c:x val="9.2592592592593038E-3"/>
                  <c:y val="-3.8307580570343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Alguna vez en la vida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115200"/>
        <c:axId val="40137472"/>
        <c:axId val="0"/>
      </c:bar3DChart>
      <c:catAx>
        <c:axId val="40115200"/>
        <c:scaling>
          <c:orientation val="minMax"/>
        </c:scaling>
        <c:delete val="1"/>
        <c:axPos val="b"/>
        <c:majorTickMark val="out"/>
        <c:minorTickMark val="none"/>
        <c:tickLblPos val="none"/>
        <c:crossAx val="40137472"/>
        <c:crosses val="autoZero"/>
        <c:auto val="1"/>
        <c:lblAlgn val="ctr"/>
        <c:lblOffset val="100"/>
        <c:noMultiLvlLbl val="0"/>
      </c:catAx>
      <c:valAx>
        <c:axId val="40137472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40115200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2400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Alguna vez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9.2592592592593108E-3"/>
                  <c:y val="-2.2448261287155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80.599999999999994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81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Último año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888888888888966E-2"/>
                  <c:y val="-4.2020701175232683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400" b="1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/>
                      <a:t>7.3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62.7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Último mes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3004E-3"/>
                  <c:y val="-3.8307580570343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44.3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28352"/>
        <c:axId val="40229888"/>
        <c:axId val="0"/>
      </c:bar3DChart>
      <c:catAx>
        <c:axId val="40228352"/>
        <c:scaling>
          <c:orientation val="minMax"/>
        </c:scaling>
        <c:delete val="1"/>
        <c:axPos val="b"/>
        <c:majorTickMark val="out"/>
        <c:minorTickMark val="none"/>
        <c:tickLblPos val="none"/>
        <c:crossAx val="40229888"/>
        <c:crosses val="autoZero"/>
        <c:auto val="1"/>
        <c:lblAlgn val="ctr"/>
        <c:lblOffset val="100"/>
        <c:noMultiLvlLbl val="0"/>
      </c:catAx>
      <c:valAx>
        <c:axId val="40229888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40228352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2400" b="1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Alguna vez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3212E-3"/>
                  <c:y val="-2.244826128715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62.6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88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Último año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dLbls>
            <c:dLbl>
              <c:idx val="0"/>
              <c:layout>
                <c:manualLayout>
                  <c:x val="1.3888888888888978E-2"/>
                  <c:y val="-4.2020701175232704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400" b="1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/>
                      <a:t>0.8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40.800000000000004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invertIfNegative val="0"/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Último mes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9.2592592592593108E-3"/>
                  <c:y val="-3.8307580570343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</c:f>
              <c:strCache>
                <c:ptCount val="1"/>
                <c:pt idx="0">
                  <c:v>Hombres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19.7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293632"/>
        <c:axId val="118295168"/>
        <c:axId val="0"/>
      </c:bar3DChart>
      <c:catAx>
        <c:axId val="118293632"/>
        <c:scaling>
          <c:orientation val="minMax"/>
        </c:scaling>
        <c:delete val="1"/>
        <c:axPos val="b"/>
        <c:majorTickMark val="out"/>
        <c:minorTickMark val="none"/>
        <c:tickLblPos val="none"/>
        <c:crossAx val="118295168"/>
        <c:crosses val="autoZero"/>
        <c:auto val="1"/>
        <c:lblAlgn val="ctr"/>
        <c:lblOffset val="100"/>
        <c:noMultiLvlLbl val="0"/>
      </c:catAx>
      <c:valAx>
        <c:axId val="118295168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118293632"/>
        <c:crosses val="autoZero"/>
        <c:crossBetween val="between"/>
      </c:valAx>
    </c:plotArea>
    <c:legend>
      <c:legendPos val="b"/>
      <c:legendEntry>
        <c:idx val="1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9471810632823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4906035442740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88585562024801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3679526582057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06132544303428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4735905316411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06132544303428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8858556202480151E-3"/>
                  <c:y val="4.11232669572956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8.4735905316411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CENTRO</c:v>
                </c:pt>
                <c:pt idx="1">
                  <c:v>CD MÉXICO</c:v>
                </c:pt>
                <c:pt idx="2">
                  <c:v>CENTRO SUR</c:v>
                </c:pt>
                <c:pt idx="3">
                  <c:v>NACIONAL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27.5</c:v>
                </c:pt>
                <c:pt idx="1">
                  <c:v>32.200000000000003</c:v>
                </c:pt>
                <c:pt idx="2">
                  <c:v>25.4</c:v>
                </c:pt>
                <c:pt idx="3">
                  <c:v>26.6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7.0613254430342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CENTRO</c:v>
                </c:pt>
                <c:pt idx="1">
                  <c:v>CD MÉXICO</c:v>
                </c:pt>
                <c:pt idx="2">
                  <c:v>CENTRO SUR</c:v>
                </c:pt>
                <c:pt idx="3">
                  <c:v>NACIONAL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34.5</c:v>
                </c:pt>
                <c:pt idx="1">
                  <c:v>31.8</c:v>
                </c:pt>
                <c:pt idx="2">
                  <c:v>30.9</c:v>
                </c:pt>
                <c:pt idx="3">
                  <c:v>32.799999999999997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8385664"/>
        <c:axId val="118387456"/>
      </c:barChart>
      <c:catAx>
        <c:axId val="118385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118387456"/>
        <c:crosses val="autoZero"/>
        <c:auto val="1"/>
        <c:lblAlgn val="ctr"/>
        <c:lblOffset val="100"/>
        <c:noMultiLvlLbl val="0"/>
      </c:catAx>
      <c:valAx>
        <c:axId val="118387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8385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3810484526799613"/>
          <c:y val="0"/>
          <c:w val="0.25164336210442634"/>
          <c:h val="0.10436023677681039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1.41226508860685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88585562024801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4735905316411855E-3"/>
                  <c:y val="-8.2937069376205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CENTRO</c:v>
                </c:pt>
                <c:pt idx="1">
                  <c:v>CD MÉXICO</c:v>
                </c:pt>
                <c:pt idx="2">
                  <c:v>CENTRO SUR</c:v>
                </c:pt>
                <c:pt idx="3">
                  <c:v>NACIONAL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10.4</c:v>
                </c:pt>
                <c:pt idx="1">
                  <c:v>16.399999999999999</c:v>
                </c:pt>
                <c:pt idx="2">
                  <c:v>6.7</c:v>
                </c:pt>
                <c:pt idx="3" formatCode="0.0">
                  <c:v>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1.2710385797461601E-2"/>
                  <c:y val="4.1468534688102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Hoja1!$A$2:$A$5</c:f>
              <c:strCache>
                <c:ptCount val="4"/>
                <c:pt idx="0">
                  <c:v>CENTRO</c:v>
                </c:pt>
                <c:pt idx="1">
                  <c:v>CD MÉXICO</c:v>
                </c:pt>
                <c:pt idx="2">
                  <c:v>CENTRO SUR</c:v>
                </c:pt>
                <c:pt idx="3">
                  <c:v>NACIONAL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18.899999999999999</c:v>
                </c:pt>
                <c:pt idx="1">
                  <c:v>23.6</c:v>
                </c:pt>
                <c:pt idx="2" formatCode="0.0">
                  <c:v>11.4</c:v>
                </c:pt>
                <c:pt idx="3">
                  <c:v>14.5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2404352"/>
        <c:axId val="152405888"/>
      </c:barChart>
      <c:catAx>
        <c:axId val="152404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Arial" pitchFamily="34" charset="0"/>
                <a:cs typeface="Arial" pitchFamily="34" charset="0"/>
              </a:defRPr>
            </a:pPr>
            <a:endParaRPr lang="es-MX"/>
          </a:p>
        </c:txPr>
        <c:crossAx val="152405888"/>
        <c:crosses val="autoZero"/>
        <c:auto val="1"/>
        <c:lblAlgn val="ctr"/>
        <c:lblOffset val="100"/>
        <c:noMultiLvlLbl val="0"/>
      </c:catAx>
      <c:valAx>
        <c:axId val="152405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2404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6730681937218483"/>
          <c:y val="1.7775915687105626E-2"/>
          <c:w val="0.27972156359763301"/>
          <c:h val="0.11778083788948093"/>
        </c:manualLayout>
      </c:layout>
      <c:overlay val="0"/>
      <c:txPr>
        <a:bodyPr/>
        <a:lstStyle/>
        <a:p>
          <a:pPr>
            <a:defRPr b="1">
              <a:latin typeface="Arial" pitchFamily="34" charset="0"/>
              <a:cs typeface="Arial" pitchFamily="34" charset="0"/>
            </a:defRPr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7BC80-2AA2-45B0-BA94-039467A6A737}" type="doc">
      <dgm:prSet loTypeId="urn:microsoft.com/office/officeart/2005/8/layout/vList4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2671E75-B26A-4C51-B62E-B2919A453C77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</a:t>
          </a:r>
          <a:r>
            <a:rPr lang="es-MX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Habilidades para la vida </a:t>
          </a:r>
        </a:p>
        <a:p>
          <a:r>
            <a:rPr lang="es-MX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Mitos y realidades de las drogas</a:t>
          </a:r>
        </a:p>
        <a:p>
          <a:pPr marL="180975" indent="-180975"/>
          <a:r>
            <a:rPr lang="es-MX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- 10 recomendaciones para prevenir el consumo de drogas, en mujeres</a:t>
          </a:r>
          <a:endParaRPr lang="es-MX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7A6182-502C-4AC7-83B1-3AAA54C05972}" type="parTrans" cxnId="{C7136E09-3440-43B1-BFD5-6E6ABE0948D8}">
      <dgm:prSet/>
      <dgm:spPr/>
      <dgm:t>
        <a:bodyPr/>
        <a:lstStyle/>
        <a:p>
          <a:endParaRPr lang="es-MX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F2E1E9-213E-44B9-944A-1B96831EFDEC}" type="sibTrans" cxnId="{C7136E09-3440-43B1-BFD5-6E6ABE0948D8}">
      <dgm:prSet/>
      <dgm:spPr/>
      <dgm:t>
        <a:bodyPr/>
        <a:lstStyle/>
        <a:p>
          <a:endParaRPr lang="es-MX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CA9F8BB-077A-47B9-A4C4-D94EB6F181D3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</a:t>
          </a:r>
          <a:r>
            <a: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 recomendaciones para evitar que tus hijos/as utilicen drogas</a:t>
          </a:r>
          <a:endParaRPr lang="es-MX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9D05FED-B3F8-4EC9-B261-628A99E56D29}" type="parTrans" cxnId="{5F72048F-B6DA-4BEE-BF80-74B9B2302907}">
      <dgm:prSet/>
      <dgm:spPr/>
      <dgm:t>
        <a:bodyPr/>
        <a:lstStyle/>
        <a:p>
          <a:endParaRPr lang="es-MX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96587B5-669D-44DD-BD0E-FF1939C739D4}" type="sibTrans" cxnId="{5F72048F-B6DA-4BEE-BF80-74B9B2302907}">
      <dgm:prSet/>
      <dgm:spPr/>
      <dgm:t>
        <a:bodyPr/>
        <a:lstStyle/>
        <a:p>
          <a:endParaRPr lang="es-MX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305A85E-6930-40D6-9349-30DC66325ED1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MX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es-MX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Detección, orientación y consejería</a:t>
          </a:r>
        </a:p>
        <a:p>
          <a:endParaRPr lang="es-MX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656709-171E-47C2-BB40-79F288559141}" type="parTrans" cxnId="{0130892A-C743-4331-A976-5ECE9D639FD8}">
      <dgm:prSet/>
      <dgm:spPr/>
      <dgm:t>
        <a:bodyPr/>
        <a:lstStyle/>
        <a:p>
          <a:endParaRPr lang="es-MX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52C9885-F969-4FDA-BC3D-DA64216C5BE9}" type="sibTrans" cxnId="{0130892A-C743-4331-A976-5ECE9D639FD8}">
      <dgm:prSet/>
      <dgm:spPr/>
      <dgm:t>
        <a:bodyPr/>
        <a:lstStyle/>
        <a:p>
          <a:endParaRPr lang="es-MX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A70FA21-8327-42F6-8225-F5AC0C0194FC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Prevención de adicciones en el ámbito laboral </a:t>
          </a:r>
          <a:endParaRPr lang="es-MX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E9A0B01-D242-4D99-B584-E766A7CDD4DE}" type="parTrans" cxnId="{C7F4FE93-FB0A-4587-92ED-C8CEA213FB50}">
      <dgm:prSet/>
      <dgm:spPr/>
      <dgm:t>
        <a:bodyPr/>
        <a:lstStyle/>
        <a:p>
          <a:endParaRPr lang="es-MX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5C8CFF1-BBF2-4C11-B8A3-6AA964F7C82A}" type="sibTrans" cxnId="{C7F4FE93-FB0A-4587-92ED-C8CEA213FB50}">
      <dgm:prSet/>
      <dgm:spPr/>
      <dgm:t>
        <a:bodyPr/>
        <a:lstStyle/>
        <a:p>
          <a:endParaRPr lang="es-MX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794603C-A0CB-4B69-9672-08FE3A08522D}" type="pres">
      <dgm:prSet presAssocID="{E307BC80-2AA2-45B0-BA94-039467A6A7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03BBB0-2408-4404-90CC-4677561E7C88}" type="pres">
      <dgm:prSet presAssocID="{82671E75-B26A-4C51-B62E-B2919A453C77}" presName="comp" presStyleCnt="0"/>
      <dgm:spPr/>
    </dgm:pt>
    <dgm:pt modelId="{25492C34-66A7-480D-B4DC-35EB645A8A71}" type="pres">
      <dgm:prSet presAssocID="{82671E75-B26A-4C51-B62E-B2919A453C77}" presName="box" presStyleLbl="node1" presStyleIdx="0" presStyleCnt="4"/>
      <dgm:spPr/>
      <dgm:t>
        <a:bodyPr/>
        <a:lstStyle/>
        <a:p>
          <a:endParaRPr lang="es-MX"/>
        </a:p>
      </dgm:t>
    </dgm:pt>
    <dgm:pt modelId="{5608423C-C07F-4809-A539-62CD99325EBA}" type="pres">
      <dgm:prSet presAssocID="{82671E75-B26A-4C51-B62E-B2919A453C77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C2BA5A-3F0C-4370-9552-F9CCE2DB09E2}" type="pres">
      <dgm:prSet presAssocID="{82671E75-B26A-4C51-B62E-B2919A453C7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C6CFF0C-62D3-4A85-8373-8C8D214548F1}" type="pres">
      <dgm:prSet presAssocID="{78F2E1E9-213E-44B9-944A-1B96831EFDEC}" presName="spacer" presStyleCnt="0"/>
      <dgm:spPr/>
    </dgm:pt>
    <dgm:pt modelId="{064471BD-A505-4482-9D90-3AAB46E3198C}" type="pres">
      <dgm:prSet presAssocID="{ACA9F8BB-077A-47B9-A4C4-D94EB6F181D3}" presName="comp" presStyleCnt="0"/>
      <dgm:spPr/>
    </dgm:pt>
    <dgm:pt modelId="{FA008D82-F3D6-4907-8D94-79F6C98961DF}" type="pres">
      <dgm:prSet presAssocID="{ACA9F8BB-077A-47B9-A4C4-D94EB6F181D3}" presName="box" presStyleLbl="node1" presStyleIdx="1" presStyleCnt="4"/>
      <dgm:spPr/>
      <dgm:t>
        <a:bodyPr/>
        <a:lstStyle/>
        <a:p>
          <a:endParaRPr lang="es-MX"/>
        </a:p>
      </dgm:t>
    </dgm:pt>
    <dgm:pt modelId="{3FEA6C44-4DC1-49FA-BD02-F91766D93C28}" type="pres">
      <dgm:prSet presAssocID="{ACA9F8BB-077A-47B9-A4C4-D94EB6F181D3}" presName="img" presStyleLbl="fgImgPlace1" presStyleIdx="1" presStyleCnt="4" custLinFactNeighborY="36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2F7D56B-AFD8-4DB6-90AC-0C35ADFC7556}" type="pres">
      <dgm:prSet presAssocID="{ACA9F8BB-077A-47B9-A4C4-D94EB6F181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FBB3B4-2C27-472F-95ED-B132B4843B9F}" type="pres">
      <dgm:prSet presAssocID="{E96587B5-669D-44DD-BD0E-FF1939C739D4}" presName="spacer" presStyleCnt="0"/>
      <dgm:spPr/>
    </dgm:pt>
    <dgm:pt modelId="{78992D73-2B12-4259-A372-EF718C95A00E}" type="pres">
      <dgm:prSet presAssocID="{7305A85E-6930-40D6-9349-30DC66325ED1}" presName="comp" presStyleCnt="0"/>
      <dgm:spPr/>
    </dgm:pt>
    <dgm:pt modelId="{076E8BD6-BBA4-44C2-995B-F799DCED4FB0}" type="pres">
      <dgm:prSet presAssocID="{7305A85E-6930-40D6-9349-30DC66325ED1}" presName="box" presStyleLbl="node1" presStyleIdx="2" presStyleCnt="4"/>
      <dgm:spPr/>
      <dgm:t>
        <a:bodyPr/>
        <a:lstStyle/>
        <a:p>
          <a:endParaRPr lang="es-MX"/>
        </a:p>
      </dgm:t>
    </dgm:pt>
    <dgm:pt modelId="{5C5E7AE5-935D-4F40-8F40-FA0F95F4864B}" type="pres">
      <dgm:prSet presAssocID="{7305A85E-6930-40D6-9349-30DC66325ED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FBCE59D-F126-4B96-BE6B-D82B73E73858}" type="pres">
      <dgm:prSet presAssocID="{7305A85E-6930-40D6-9349-30DC66325ED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005949-3ADC-49BA-BA31-987805082DE2}" type="pres">
      <dgm:prSet presAssocID="{452C9885-F969-4FDA-BC3D-DA64216C5BE9}" presName="spacer" presStyleCnt="0"/>
      <dgm:spPr/>
    </dgm:pt>
    <dgm:pt modelId="{BC75EAA5-A4E7-4565-9A16-AED8D1CF0744}" type="pres">
      <dgm:prSet presAssocID="{AA70FA21-8327-42F6-8225-F5AC0C0194FC}" presName="comp" presStyleCnt="0"/>
      <dgm:spPr/>
    </dgm:pt>
    <dgm:pt modelId="{9F42E0A0-27A9-4E52-AA51-998798477117}" type="pres">
      <dgm:prSet presAssocID="{AA70FA21-8327-42F6-8225-F5AC0C0194FC}" presName="box" presStyleLbl="node1" presStyleIdx="3" presStyleCnt="4"/>
      <dgm:spPr/>
      <dgm:t>
        <a:bodyPr/>
        <a:lstStyle/>
        <a:p>
          <a:endParaRPr lang="es-MX"/>
        </a:p>
      </dgm:t>
    </dgm:pt>
    <dgm:pt modelId="{D1A50817-F561-4AD1-BAB1-C7AA36CC51DA}" type="pres">
      <dgm:prSet presAssocID="{AA70FA21-8327-42F6-8225-F5AC0C0194FC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E9541DE-B89E-4D4F-8568-AA15ED467C60}" type="pres">
      <dgm:prSet presAssocID="{AA70FA21-8327-42F6-8225-F5AC0C0194F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D5D642B-D772-4D4D-A760-2700FF6B2737}" type="presOf" srcId="{7305A85E-6930-40D6-9349-30DC66325ED1}" destId="{AFBCE59D-F126-4B96-BE6B-D82B73E73858}" srcOrd="1" destOrd="0" presId="urn:microsoft.com/office/officeart/2005/8/layout/vList4#1"/>
    <dgm:cxn modelId="{0130892A-C743-4331-A976-5ECE9D639FD8}" srcId="{E307BC80-2AA2-45B0-BA94-039467A6A737}" destId="{7305A85E-6930-40D6-9349-30DC66325ED1}" srcOrd="2" destOrd="0" parTransId="{FD656709-171E-47C2-BB40-79F288559141}" sibTransId="{452C9885-F969-4FDA-BC3D-DA64216C5BE9}"/>
    <dgm:cxn modelId="{0120ED10-8385-5E42-AA71-951DF94471DE}" type="presOf" srcId="{ACA9F8BB-077A-47B9-A4C4-D94EB6F181D3}" destId="{FA008D82-F3D6-4907-8D94-79F6C98961DF}" srcOrd="0" destOrd="0" presId="urn:microsoft.com/office/officeart/2005/8/layout/vList4#1"/>
    <dgm:cxn modelId="{93081237-FF67-9348-9334-A39B33853A59}" type="presOf" srcId="{ACA9F8BB-077A-47B9-A4C4-D94EB6F181D3}" destId="{52F7D56B-AFD8-4DB6-90AC-0C35ADFC7556}" srcOrd="1" destOrd="0" presId="urn:microsoft.com/office/officeart/2005/8/layout/vList4#1"/>
    <dgm:cxn modelId="{83E977B0-127D-1447-9F04-603FBDA9A8B0}" type="presOf" srcId="{AA70FA21-8327-42F6-8225-F5AC0C0194FC}" destId="{BE9541DE-B89E-4D4F-8568-AA15ED467C60}" srcOrd="1" destOrd="0" presId="urn:microsoft.com/office/officeart/2005/8/layout/vList4#1"/>
    <dgm:cxn modelId="{C7136E09-3440-43B1-BFD5-6E6ABE0948D8}" srcId="{E307BC80-2AA2-45B0-BA94-039467A6A737}" destId="{82671E75-B26A-4C51-B62E-B2919A453C77}" srcOrd="0" destOrd="0" parTransId="{9D7A6182-502C-4AC7-83B1-3AAA54C05972}" sibTransId="{78F2E1E9-213E-44B9-944A-1B96831EFDEC}"/>
    <dgm:cxn modelId="{E8103284-7388-3A4F-9CA2-D7632CFEE58B}" type="presOf" srcId="{82671E75-B26A-4C51-B62E-B2919A453C77}" destId="{25492C34-66A7-480D-B4DC-35EB645A8A71}" srcOrd="0" destOrd="0" presId="urn:microsoft.com/office/officeart/2005/8/layout/vList4#1"/>
    <dgm:cxn modelId="{C7F4FE93-FB0A-4587-92ED-C8CEA213FB50}" srcId="{E307BC80-2AA2-45B0-BA94-039467A6A737}" destId="{AA70FA21-8327-42F6-8225-F5AC0C0194FC}" srcOrd="3" destOrd="0" parTransId="{7E9A0B01-D242-4D99-B584-E766A7CDD4DE}" sibTransId="{05C8CFF1-BBF2-4C11-B8A3-6AA964F7C82A}"/>
    <dgm:cxn modelId="{5F72048F-B6DA-4BEE-BF80-74B9B2302907}" srcId="{E307BC80-2AA2-45B0-BA94-039467A6A737}" destId="{ACA9F8BB-077A-47B9-A4C4-D94EB6F181D3}" srcOrd="1" destOrd="0" parTransId="{D9D05FED-B3F8-4EC9-B261-628A99E56D29}" sibTransId="{E96587B5-669D-44DD-BD0E-FF1939C739D4}"/>
    <dgm:cxn modelId="{1817C571-DE0A-C043-BCFB-B2D5CB4CD97A}" type="presOf" srcId="{82671E75-B26A-4C51-B62E-B2919A453C77}" destId="{4FC2BA5A-3F0C-4370-9552-F9CCE2DB09E2}" srcOrd="1" destOrd="0" presId="urn:microsoft.com/office/officeart/2005/8/layout/vList4#1"/>
    <dgm:cxn modelId="{72FB1FC1-62D8-8E4B-9E63-C282CADF5205}" type="presOf" srcId="{AA70FA21-8327-42F6-8225-F5AC0C0194FC}" destId="{9F42E0A0-27A9-4E52-AA51-998798477117}" srcOrd="0" destOrd="0" presId="urn:microsoft.com/office/officeart/2005/8/layout/vList4#1"/>
    <dgm:cxn modelId="{C7C3AD1C-6C22-9E45-A009-EA9FF7065BAD}" type="presOf" srcId="{E307BC80-2AA2-45B0-BA94-039467A6A737}" destId="{1794603C-A0CB-4B69-9672-08FE3A08522D}" srcOrd="0" destOrd="0" presId="urn:microsoft.com/office/officeart/2005/8/layout/vList4#1"/>
    <dgm:cxn modelId="{FC5DFCCB-B2F9-4D4E-9D8F-C257A586D6A2}" type="presOf" srcId="{7305A85E-6930-40D6-9349-30DC66325ED1}" destId="{076E8BD6-BBA4-44C2-995B-F799DCED4FB0}" srcOrd="0" destOrd="0" presId="urn:microsoft.com/office/officeart/2005/8/layout/vList4#1"/>
    <dgm:cxn modelId="{3AF5AC68-6A57-E74C-86CE-2F3A990ABE28}" type="presParOf" srcId="{1794603C-A0CB-4B69-9672-08FE3A08522D}" destId="{7503BBB0-2408-4404-90CC-4677561E7C88}" srcOrd="0" destOrd="0" presId="urn:microsoft.com/office/officeart/2005/8/layout/vList4#1"/>
    <dgm:cxn modelId="{6EEE7090-F123-F349-B1FA-8CEB8630F7D9}" type="presParOf" srcId="{7503BBB0-2408-4404-90CC-4677561E7C88}" destId="{25492C34-66A7-480D-B4DC-35EB645A8A71}" srcOrd="0" destOrd="0" presId="urn:microsoft.com/office/officeart/2005/8/layout/vList4#1"/>
    <dgm:cxn modelId="{0B6F1001-EEDF-B74F-BE93-63D1373F5A18}" type="presParOf" srcId="{7503BBB0-2408-4404-90CC-4677561E7C88}" destId="{5608423C-C07F-4809-A539-62CD99325EBA}" srcOrd="1" destOrd="0" presId="urn:microsoft.com/office/officeart/2005/8/layout/vList4#1"/>
    <dgm:cxn modelId="{27573B23-7A72-814B-8410-AC657C162D17}" type="presParOf" srcId="{7503BBB0-2408-4404-90CC-4677561E7C88}" destId="{4FC2BA5A-3F0C-4370-9552-F9CCE2DB09E2}" srcOrd="2" destOrd="0" presId="urn:microsoft.com/office/officeart/2005/8/layout/vList4#1"/>
    <dgm:cxn modelId="{2EC455F2-4684-8A45-A4D3-4D3A69B6E628}" type="presParOf" srcId="{1794603C-A0CB-4B69-9672-08FE3A08522D}" destId="{BC6CFF0C-62D3-4A85-8373-8C8D214548F1}" srcOrd="1" destOrd="0" presId="urn:microsoft.com/office/officeart/2005/8/layout/vList4#1"/>
    <dgm:cxn modelId="{90E300C8-B0AB-7A48-AC75-4328C3A0DC78}" type="presParOf" srcId="{1794603C-A0CB-4B69-9672-08FE3A08522D}" destId="{064471BD-A505-4482-9D90-3AAB46E3198C}" srcOrd="2" destOrd="0" presId="urn:microsoft.com/office/officeart/2005/8/layout/vList4#1"/>
    <dgm:cxn modelId="{3E236D8A-EAF4-0C42-BF58-E4ED3D47C385}" type="presParOf" srcId="{064471BD-A505-4482-9D90-3AAB46E3198C}" destId="{FA008D82-F3D6-4907-8D94-79F6C98961DF}" srcOrd="0" destOrd="0" presId="urn:microsoft.com/office/officeart/2005/8/layout/vList4#1"/>
    <dgm:cxn modelId="{CBD2D440-D114-C64A-833C-0F6F13410EF6}" type="presParOf" srcId="{064471BD-A505-4482-9D90-3AAB46E3198C}" destId="{3FEA6C44-4DC1-49FA-BD02-F91766D93C28}" srcOrd="1" destOrd="0" presId="urn:microsoft.com/office/officeart/2005/8/layout/vList4#1"/>
    <dgm:cxn modelId="{3B7DCAD9-CA06-D144-8580-E247DF564202}" type="presParOf" srcId="{064471BD-A505-4482-9D90-3AAB46E3198C}" destId="{52F7D56B-AFD8-4DB6-90AC-0C35ADFC7556}" srcOrd="2" destOrd="0" presId="urn:microsoft.com/office/officeart/2005/8/layout/vList4#1"/>
    <dgm:cxn modelId="{3EBFE5FA-5671-2D4E-BF46-67024F8F2573}" type="presParOf" srcId="{1794603C-A0CB-4B69-9672-08FE3A08522D}" destId="{15FBB3B4-2C27-472F-95ED-B132B4843B9F}" srcOrd="3" destOrd="0" presId="urn:microsoft.com/office/officeart/2005/8/layout/vList4#1"/>
    <dgm:cxn modelId="{9ADAA403-ED0B-1D44-93CB-0B0F29C51B41}" type="presParOf" srcId="{1794603C-A0CB-4B69-9672-08FE3A08522D}" destId="{78992D73-2B12-4259-A372-EF718C95A00E}" srcOrd="4" destOrd="0" presId="urn:microsoft.com/office/officeart/2005/8/layout/vList4#1"/>
    <dgm:cxn modelId="{35B1A192-5BCA-9645-8F16-AAEB8DFE8D57}" type="presParOf" srcId="{78992D73-2B12-4259-A372-EF718C95A00E}" destId="{076E8BD6-BBA4-44C2-995B-F799DCED4FB0}" srcOrd="0" destOrd="0" presId="urn:microsoft.com/office/officeart/2005/8/layout/vList4#1"/>
    <dgm:cxn modelId="{04793C84-F7EF-E74C-8190-9979417E806C}" type="presParOf" srcId="{78992D73-2B12-4259-A372-EF718C95A00E}" destId="{5C5E7AE5-935D-4F40-8F40-FA0F95F4864B}" srcOrd="1" destOrd="0" presId="urn:microsoft.com/office/officeart/2005/8/layout/vList4#1"/>
    <dgm:cxn modelId="{05B24C71-7F8C-4B40-AE29-53D29FCDF920}" type="presParOf" srcId="{78992D73-2B12-4259-A372-EF718C95A00E}" destId="{AFBCE59D-F126-4B96-BE6B-D82B73E73858}" srcOrd="2" destOrd="0" presId="urn:microsoft.com/office/officeart/2005/8/layout/vList4#1"/>
    <dgm:cxn modelId="{3E021EFE-6EEF-1F49-A039-F35D986372F8}" type="presParOf" srcId="{1794603C-A0CB-4B69-9672-08FE3A08522D}" destId="{95005949-3ADC-49BA-BA31-987805082DE2}" srcOrd="5" destOrd="0" presId="urn:microsoft.com/office/officeart/2005/8/layout/vList4#1"/>
    <dgm:cxn modelId="{78F6EC9A-0D79-1B45-A452-75D3935089EC}" type="presParOf" srcId="{1794603C-A0CB-4B69-9672-08FE3A08522D}" destId="{BC75EAA5-A4E7-4565-9A16-AED8D1CF0744}" srcOrd="6" destOrd="0" presId="urn:microsoft.com/office/officeart/2005/8/layout/vList4#1"/>
    <dgm:cxn modelId="{3530C980-1B70-EF43-86D3-AFBF1C21CC08}" type="presParOf" srcId="{BC75EAA5-A4E7-4565-9A16-AED8D1CF0744}" destId="{9F42E0A0-27A9-4E52-AA51-998798477117}" srcOrd="0" destOrd="0" presId="urn:microsoft.com/office/officeart/2005/8/layout/vList4#1"/>
    <dgm:cxn modelId="{220D2801-4F8D-4444-BACD-4A5287836ED5}" type="presParOf" srcId="{BC75EAA5-A4E7-4565-9A16-AED8D1CF0744}" destId="{D1A50817-F561-4AD1-BAB1-C7AA36CC51DA}" srcOrd="1" destOrd="0" presId="urn:microsoft.com/office/officeart/2005/8/layout/vList4#1"/>
    <dgm:cxn modelId="{601B6ED7-ACED-B840-9E48-840D3B1EF732}" type="presParOf" srcId="{BC75EAA5-A4E7-4565-9A16-AED8D1CF0744}" destId="{BE9541DE-B89E-4D4F-8568-AA15ED467C6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92C34-66A7-480D-B4DC-35EB645A8A71}">
      <dsp:nvSpPr>
        <dsp:cNvPr id="0" name=""/>
        <dsp:cNvSpPr/>
      </dsp:nvSpPr>
      <dsp:spPr>
        <a:xfrm>
          <a:off x="0" y="0"/>
          <a:ext cx="8568952" cy="123848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</a:t>
          </a:r>
          <a:r>
            <a:rPr lang="es-MX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Habilidades para la vida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Mitos y realidades de las drogas</a:t>
          </a:r>
        </a:p>
        <a:p>
          <a:pPr marL="180975" lvl="0" indent="-180975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- 10 recomendaciones para prevenir el consumo de drogas, en mujeres</a:t>
          </a:r>
          <a:endParaRPr lang="es-MX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37638" y="0"/>
        <a:ext cx="6731313" cy="1238481"/>
      </dsp:txXfrm>
    </dsp:sp>
    <dsp:sp modelId="{5608423C-C07F-4809-A539-62CD99325EBA}">
      <dsp:nvSpPr>
        <dsp:cNvPr id="0" name=""/>
        <dsp:cNvSpPr/>
      </dsp:nvSpPr>
      <dsp:spPr>
        <a:xfrm>
          <a:off x="123848" y="123848"/>
          <a:ext cx="171379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08D82-F3D6-4907-8D94-79F6C98961DF}">
      <dsp:nvSpPr>
        <dsp:cNvPr id="0" name=""/>
        <dsp:cNvSpPr/>
      </dsp:nvSpPr>
      <dsp:spPr>
        <a:xfrm>
          <a:off x="0" y="1362329"/>
          <a:ext cx="8568952" cy="1238481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</a:t>
          </a:r>
          <a:r>
            <a:rPr lang="es-MX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 recomendaciones para evitar que tus hijos/as utilicen drogas</a:t>
          </a:r>
          <a:endParaRPr lang="es-MX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37638" y="1362329"/>
        <a:ext cx="6731313" cy="1238481"/>
      </dsp:txXfrm>
    </dsp:sp>
    <dsp:sp modelId="{3FEA6C44-4DC1-49FA-BD02-F91766D93C28}">
      <dsp:nvSpPr>
        <dsp:cNvPr id="0" name=""/>
        <dsp:cNvSpPr/>
      </dsp:nvSpPr>
      <dsp:spPr>
        <a:xfrm>
          <a:off x="123848" y="1522460"/>
          <a:ext cx="171379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E8BD6-BBA4-44C2-995B-F799DCED4FB0}">
      <dsp:nvSpPr>
        <dsp:cNvPr id="0" name=""/>
        <dsp:cNvSpPr/>
      </dsp:nvSpPr>
      <dsp:spPr>
        <a:xfrm>
          <a:off x="0" y="2724658"/>
          <a:ext cx="8568952" cy="123848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Detección, orientación y consejería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37638" y="2724658"/>
        <a:ext cx="6731313" cy="1238481"/>
      </dsp:txXfrm>
    </dsp:sp>
    <dsp:sp modelId="{5C5E7AE5-935D-4F40-8F40-FA0F95F4864B}">
      <dsp:nvSpPr>
        <dsp:cNvPr id="0" name=""/>
        <dsp:cNvSpPr/>
      </dsp:nvSpPr>
      <dsp:spPr>
        <a:xfrm>
          <a:off x="123848" y="2848507"/>
          <a:ext cx="171379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2E0A0-27A9-4E52-AA51-998798477117}">
      <dsp:nvSpPr>
        <dsp:cNvPr id="0" name=""/>
        <dsp:cNvSpPr/>
      </dsp:nvSpPr>
      <dsp:spPr>
        <a:xfrm>
          <a:off x="0" y="4086988"/>
          <a:ext cx="8568952" cy="123848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Prevención de adicciones en el ámbito laboral </a:t>
          </a:r>
          <a:endParaRPr lang="es-MX" sz="21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37638" y="4086988"/>
        <a:ext cx="6731313" cy="1238481"/>
      </dsp:txXfrm>
    </dsp:sp>
    <dsp:sp modelId="{D1A50817-F561-4AD1-BAB1-C7AA36CC51DA}">
      <dsp:nvSpPr>
        <dsp:cNvPr id="0" name=""/>
        <dsp:cNvSpPr/>
      </dsp:nvSpPr>
      <dsp:spPr>
        <a:xfrm>
          <a:off x="123848" y="4210836"/>
          <a:ext cx="1713790" cy="9907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A0C0D-D8A6-184E-8992-95D3F9EB0001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0B6D-65F7-7642-B334-BFBEE87406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61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encabezado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dirty="0" smtClean="0">
                <a:latin typeface="Calibri" pitchFamily="34" charset="0"/>
              </a:rPr>
              <a:t>Subsecretaria de Prevención y Promoción de Salud</a:t>
            </a:r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58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5864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76F4-3668-4055-AA1E-4DF7BD3C4F88}" type="datetimeFigureOut">
              <a:rPr lang="es-MX" smtClean="0"/>
              <a:pPr/>
              <a:t>06/09/2013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50D5D-08D4-478C-83B7-CC777248C466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99" y="0"/>
            <a:ext cx="2579700" cy="1052736"/>
          </a:xfrm>
          <a:prstGeom prst="rect">
            <a:avLst/>
          </a:prstGeom>
        </p:spPr>
      </p:pic>
      <p:sp>
        <p:nvSpPr>
          <p:cNvPr id="8" name="7 Rectángulo"/>
          <p:cNvSpPr/>
          <p:nvPr userDrawn="1"/>
        </p:nvSpPr>
        <p:spPr>
          <a:xfrm>
            <a:off x="0" y="1046209"/>
            <a:ext cx="914509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 rot="10800000">
            <a:off x="-13704" y="6669363"/>
            <a:ext cx="9145096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logo+cenadic&amp;source=images&amp;cd=&amp;cad=rja&amp;docid=sHE0AbFNk-Sn2M&amp;tbnid=jS6ie_v7PqnrBM:&amp;ved=0CAUQjRw&amp;url=http://www.cenadic.salud.gob.mx/publicaciones/publicaciones.html&amp;ei=n7AoUpDlO8Pp2QXrjoHgDA&amp;bvm=bv.51773540,d.b2I&amp;psig=AFQjCNGHTvnErBvD9s40eFstUfrfADa-FA&amp;ust=137848476155773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mx/url?sa=i&amp;rct=j&amp;q=mundo&amp;source=images&amp;cd=&amp;cad=rja&amp;docid=B_OV_TZbk0Q2EM&amp;tbnid=vXKGh60HxVlSqM:&amp;ved=0CAUQjRw&amp;url=http://mundo-futbol.com/&amp;ei=ABQpUpzABaLr2wWSwoDoDg&amp;bvm=bv.51773540,d.aWM&amp;psig=AFQjCNGbB46yaQgEgS3YH6KWWueSXQFFaQ&amp;ust=1378510193198564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com.mx/url?sa=i&amp;source=images&amp;cd=&amp;cad=rja&amp;docid=m7A94Y5iQ5hqqM&amp;tbnid=xM1prL7Lawt5oM:&amp;ved=0CAgQjRwwAA&amp;url=http://eleconomista.com.mx/politica/2009/07/13/pri-gobernara-97-municipios-edomex&amp;ei=bT4pUoLDL87U2QXJgoCQAQ&amp;psig=AFQjCNGSfkJhJ6HFEGXPPWG-FjEeD2lbgg&amp;ust=1378521069880260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m.mx/url?sa=i&amp;rct=j&amp;q=&amp;esrc=s&amp;frm=1&amp;source=images&amp;cd=&amp;cad=rja&amp;docid=37ANE-8hYeddZM&amp;tbnid=Psohf8oQw6wXCM:&amp;ved=0CAUQjRw&amp;url=http://informativoax.net/2013/01/25/celebra-centro-nueva-vida-de-puerto-escondido-cuarto-aniversario/img_4988/&amp;ei=jopCUbqaEYWD2QXF1YDABA&amp;bvm=bv.43828540,d.b2I&amp;psig=AFQjCNHY22_gixjCsE6WulGce7CfxjebPA&amp;ust=1363401681706964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docid=KkBnPmowd_ZRuM&amp;tbnid=h87bxURQ8o7r1M:&amp;ved=0CAUQjRw&amp;url=http://www.google.com.mx/url?sa=i&amp;rct=j&amp;q=&amp;esrc=s&amp;frm=1&amp;source=images&amp;cd=&amp;cad=rja&amp;docid=KkBnPmowd_ZRuM&amp;tbnid=h87bxURQ8o7r1M:&amp;ved=&amp;url=http%3A%2F%2Fcafeylecherd.blogspot.com%2F&amp;ei=ulwqUoW6KoLY2AXWkIGQBw&amp;bvm=bv.51773540,d.aWc&amp;psig=AFQjCNE-hZ7sV5kSjNePzKcZEHhkV7Ag7g&amp;ust=1378594363122019&amp;ei=Al0qUpS_NKGQ2QWz04GoCA&amp;bvm=bv.51773540,d.aWc&amp;psig=AFQjCNE-hZ7sV5kSjNePzKcZEHhkV7Ag7g&amp;ust=1378594363122019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monserrat.lovaco@salud.gob.mx" TargetMode="External"/><Relationship Id="rId2" Type="http://schemas.openxmlformats.org/officeDocument/2006/relationships/hyperlink" Target="http://www.cenadic.gob.mx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onselovaco@yahoo.com.mx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64" y="0"/>
            <a:ext cx="3277721" cy="342900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987855" y="3645024"/>
            <a:ext cx="7245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Tercera Reunión Regional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Red Mexicana de Municipios por la Salud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482154" y="6021291"/>
            <a:ext cx="4179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err="1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Tequisquiapan</a:t>
            </a:r>
            <a:r>
              <a:rPr lang="es-MX" sz="2400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, Querétaro. </a:t>
            </a:r>
          </a:p>
          <a:p>
            <a:pPr algn="ctr"/>
            <a:r>
              <a:rPr lang="es-MX" sz="2400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 Septiembre, 2013</a:t>
            </a:r>
            <a:endParaRPr lang="es-MX" sz="2400" dirty="0">
              <a:solidFill>
                <a:schemeClr val="bg1"/>
              </a:solidFill>
              <a:latin typeface="Trajan Pro" pitchFamily="18" charset="0"/>
              <a:cs typeface="Times New Roman" pitchFamily="18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516216" y="0"/>
            <a:ext cx="2627784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1074500" y="4653136"/>
            <a:ext cx="7064755" cy="745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</a:rPr>
              <a:t>Prevención y Atención de las Adicciones</a:t>
            </a:r>
          </a:p>
          <a:p>
            <a:pPr algn="ctr">
              <a:lnSpc>
                <a:spcPct val="50000"/>
              </a:lnSpc>
            </a:pPr>
            <a:endParaRPr lang="es-MX" sz="2800" b="1" dirty="0" smtClean="0">
              <a:solidFill>
                <a:schemeClr val="bg1"/>
              </a:solidFill>
              <a:latin typeface="Trajan Pro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cenadic.salud.gob.mx/imgs/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3048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516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25" y="2057400"/>
            <a:ext cx="5314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71959"/>
            <a:ext cx="8346120" cy="496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5536" y="6453916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Encuesta del Estado de México sobre el Consumo de Alcohol, Tabaco y Drogas en Estudiantes, 2009.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79512" y="214290"/>
            <a:ext cx="6120680" cy="78581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Encuestas Estatales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 de Estudiantes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051720" y="1197297"/>
            <a:ext cx="5257329" cy="30237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El tabaco está considerado como</a:t>
            </a:r>
          </a:p>
          <a:p>
            <a:pPr algn="ctr"/>
            <a:r>
              <a:rPr lang="es-MX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la "droga portal" </a:t>
            </a:r>
          </a:p>
          <a:p>
            <a:pPr algn="ctr"/>
            <a:r>
              <a:rPr lang="es-MX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que puede llevar al </a:t>
            </a:r>
          </a:p>
          <a:p>
            <a:pPr algn="ctr"/>
            <a:r>
              <a:rPr lang="es-MX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alcohol y al uso de </a:t>
            </a:r>
          </a:p>
          <a:p>
            <a:pPr algn="ctr"/>
            <a:r>
              <a:rPr lang="es-MX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drogas ilegales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135731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niña fuman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556792"/>
            <a:ext cx="150018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 txBox="1">
            <a:spLocks/>
          </p:cNvSpPr>
          <p:nvPr/>
        </p:nvSpPr>
        <p:spPr bwMode="auto">
          <a:xfrm>
            <a:off x="611560" y="4365104"/>
            <a:ext cx="8229600" cy="19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Mientras más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temprano empieza una persona a fumar, mayor será su riesgo de convertirse en un fumador regular, desarrollar dependencia y sufrir consecuencias a largo plazo. 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28625" y="6072188"/>
            <a:ext cx="82867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000" b="1" dirty="0"/>
              <a:t>Fuente: </a:t>
            </a:r>
            <a:r>
              <a:rPr lang="es-MX" sz="1000" dirty="0"/>
              <a:t>Del tabaco al uso de otras drogas: ¿el uso temprano de tabaco aumenta la probabilidad de usar otras drogas?</a:t>
            </a:r>
          </a:p>
          <a:p>
            <a:pPr algn="r"/>
            <a:r>
              <a:rPr lang="es-MX" sz="1000" dirty="0"/>
              <a:t>Medina, Mora; Peña, Corona. </a:t>
            </a:r>
          </a:p>
          <a:p>
            <a:pPr algn="r"/>
            <a:r>
              <a:rPr lang="es-MX" sz="1000" dirty="0"/>
              <a:t>Salud pública </a:t>
            </a:r>
            <a:r>
              <a:rPr lang="es-MX" sz="1000" dirty="0" err="1"/>
              <a:t>Méx</a:t>
            </a:r>
            <a:r>
              <a:rPr lang="es-MX" sz="1000" dirty="0"/>
              <a:t> vol.44  suppl.1 Cuernavaca  2002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928938" y="2071688"/>
            <a:ext cx="5786437" cy="15716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MX" sz="32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MX" sz="32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</a:rPr>
              <a:t>ALCOHOL</a:t>
            </a:r>
            <a:r>
              <a:rPr lang="es-MX" sz="3200" b="1" dirty="0">
                <a:solidFill>
                  <a:srgbClr val="FF0000"/>
                </a:solidFill>
                <a:ea typeface="+mj-ea"/>
              </a:rPr>
              <a:t/>
            </a:r>
            <a:br>
              <a:rPr lang="es-MX" sz="3200" b="1" dirty="0">
                <a:solidFill>
                  <a:srgbClr val="FF0000"/>
                </a:solidFill>
                <a:ea typeface="+mj-ea"/>
              </a:rPr>
            </a:br>
            <a:endParaRPr lang="es-MX" sz="3200" b="1" dirty="0">
              <a:solidFill>
                <a:srgbClr val="FF00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Título"/>
          <p:cNvSpPr txBox="1">
            <a:spLocks/>
          </p:cNvSpPr>
          <p:nvPr/>
        </p:nvSpPr>
        <p:spPr bwMode="auto">
          <a:xfrm>
            <a:off x="179512" y="260648"/>
            <a:ext cx="5976664" cy="633412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Alcohol Panorama Mundial </a:t>
            </a: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283968" y="1484784"/>
            <a:ext cx="4402832" cy="47461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s-MX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s-MX" sz="2400" dirty="0" smtClean="0">
                <a:latin typeface="Arial" charset="0"/>
                <a:cs typeface="Arial" charset="0"/>
              </a:rPr>
              <a:t>Reportan trastornos por el consumo de alcohol</a:t>
            </a: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76.3 millones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194" name="Picture 2" descr="http://mundo-futbol.com/img/mund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179512" y="137443"/>
            <a:ext cx="4464496" cy="55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CONSUMO DE ALCOHOL</a:t>
            </a:r>
            <a:br>
              <a:rPr lang="es-ES" sz="2400" b="1" dirty="0" smtClean="0">
                <a:latin typeface="Arial" pitchFamily="34" charset="0"/>
                <a:cs typeface="Arial" pitchFamily="34" charset="0"/>
              </a:rPr>
            </a:br>
            <a:endParaRPr lang="es-E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260184"/>
              </p:ext>
            </p:extLst>
          </p:nvPr>
        </p:nvGraphicFramePr>
        <p:xfrm>
          <a:off x="755576" y="1340768"/>
          <a:ext cx="75093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lecha arriba 9"/>
          <p:cNvSpPr/>
          <p:nvPr/>
        </p:nvSpPr>
        <p:spPr>
          <a:xfrm>
            <a:off x="6948264" y="3356992"/>
            <a:ext cx="379876" cy="776723"/>
          </a:xfrm>
          <a:prstGeom prst="up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Texto 3"/>
          <p:cNvSpPr txBox="1"/>
          <p:nvPr/>
        </p:nvSpPr>
        <p:spPr>
          <a:xfrm rot="16200000">
            <a:off x="-24605" y="2860528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Arial" pitchFamily="34" charset="0"/>
                <a:cs typeface="Arial" pitchFamily="34" charset="0"/>
              </a:rPr>
              <a:t>porcentaje</a:t>
            </a:r>
            <a:endParaRPr lang="es-E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95736" y="1196753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POBLACIÓN 12 A 65 AÑOS</a:t>
            </a:r>
          </a:p>
        </p:txBody>
      </p:sp>
    </p:spTree>
    <p:extLst>
      <p:ext uri="{BB962C8B-B14F-4D97-AF65-F5344CB8AC3E}">
        <p14:creationId xmlns:p14="http://schemas.microsoft.com/office/powerpoint/2010/main" val="7672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179512" y="1124745"/>
            <a:ext cx="4248472" cy="4608511"/>
            <a:chOff x="179512" y="1124745"/>
            <a:chExt cx="4176464" cy="4680519"/>
          </a:xfrm>
        </p:grpSpPr>
        <p:sp>
          <p:nvSpPr>
            <p:cNvPr id="4" name="1 Título"/>
            <p:cNvSpPr txBox="1">
              <a:spLocks/>
            </p:cNvSpPr>
            <p:nvPr/>
          </p:nvSpPr>
          <p:spPr>
            <a:xfrm>
              <a:off x="1115616" y="1124745"/>
              <a:ext cx="2674640" cy="5850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Último</a:t>
              </a:r>
              <a:r>
                <a:rPr kumimoji="0" lang="es-MX" sz="2400" b="1" i="1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año</a:t>
              </a:r>
              <a:endParaRPr kumimoji="0" lang="es-MX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graphicFrame>
          <p:nvGraphicFramePr>
            <p:cNvPr id="5" name="4 Marcador de contenido"/>
            <p:cNvGraphicFramePr>
              <a:graphicFrameLocks/>
            </p:cNvGraphicFramePr>
            <p:nvPr/>
          </p:nvGraphicFramePr>
          <p:xfrm>
            <a:off x="179512" y="1988840"/>
            <a:ext cx="4176464" cy="38164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6" name="5 CuadroTexto"/>
          <p:cNvSpPr txBox="1"/>
          <p:nvPr/>
        </p:nvSpPr>
        <p:spPr>
          <a:xfrm>
            <a:off x="251520" y="6341258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Nacional de Psiquiatría Ramón de la Fuente Muñiz; Instituto Nacional de Salud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Pública; Secretaría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de Salud. </a:t>
            </a:r>
            <a:r>
              <a:rPr lang="es-MX" sz="1000" b="1" dirty="0">
                <a:latin typeface="Arial" pitchFamily="34" charset="0"/>
                <a:cs typeface="Arial" pitchFamily="34" charset="0"/>
              </a:rPr>
              <a:t>Encuesta Nacional de Adicciones 2011: Reporte de Alcohol.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Medina-Mora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ME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y et al.  México, INPRF, 2012. </a:t>
            </a:r>
            <a:endParaRPr lang="es-MX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52120" y="1124744"/>
            <a:ext cx="2890664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Último</a:t>
            </a:r>
            <a:r>
              <a:rPr kumimoji="0" lang="es-MX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mes</a:t>
            </a:r>
            <a:endParaRPr kumimoji="0" lang="es-MX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9" name="4 Marcador de contenido"/>
          <p:cNvGraphicFramePr>
            <a:graphicFrameLocks/>
          </p:cNvGraphicFramePr>
          <p:nvPr/>
        </p:nvGraphicFramePr>
        <p:xfrm>
          <a:off x="4860032" y="2132856"/>
          <a:ext cx="42484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491880" y="332656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ALCOHOL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99592" y="1124744"/>
            <a:ext cx="3168352" cy="436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 smtClean="0">
                <a:latin typeface="Arial" pitchFamily="34" charset="0"/>
                <a:ea typeface="+mj-ea"/>
                <a:cs typeface="Arial" pitchFamily="34" charset="0"/>
              </a:rPr>
              <a:t>Hombres</a:t>
            </a:r>
            <a:endParaRPr kumimoji="0" lang="es-MX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/>
        </p:nvGraphicFramePr>
        <p:xfrm>
          <a:off x="179512" y="1700808"/>
          <a:ext cx="44644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6269250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Nacional de Psiquiatría Ramón de la Fuente Muñiz; Instituto Nacional de Salud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Pública; Secretaría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de Salud. </a:t>
            </a:r>
            <a:r>
              <a:rPr lang="es-MX" sz="1000" b="1" dirty="0">
                <a:latin typeface="Arial" pitchFamily="34" charset="0"/>
                <a:cs typeface="Arial" pitchFamily="34" charset="0"/>
              </a:rPr>
              <a:t>Encuesta Nacional de Adicciones 2011: Reporte de Alcohol. 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Medina-Mora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ME</a:t>
            </a:r>
            <a:r>
              <a:rPr lang="es-MX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y et al.  México, INPRF, 2012. </a:t>
            </a:r>
            <a:endParaRPr lang="es-MX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4 Marcador de contenido"/>
          <p:cNvGraphicFramePr>
            <a:graphicFrameLocks/>
          </p:cNvGraphicFramePr>
          <p:nvPr/>
        </p:nvGraphicFramePr>
        <p:xfrm>
          <a:off x="4787008" y="1700808"/>
          <a:ext cx="4249488" cy="439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>
          <a:xfrm>
            <a:off x="5436096" y="1124744"/>
            <a:ext cx="3168352" cy="436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dirty="0" smtClean="0">
                <a:latin typeface="Arial" pitchFamily="34" charset="0"/>
                <a:ea typeface="+mj-ea"/>
                <a:cs typeface="Arial" pitchFamily="34" charset="0"/>
              </a:rPr>
              <a:t>Mujeres</a:t>
            </a:r>
            <a:endParaRPr kumimoji="0" lang="es-MX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91880" y="332656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ALCOHOL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935624"/>
              </p:ext>
            </p:extLst>
          </p:nvPr>
        </p:nvGraphicFramePr>
        <p:xfrm>
          <a:off x="323528" y="1340768"/>
          <a:ext cx="866911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484910" y="1052736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1520" y="1124744"/>
            <a:ext cx="3477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POBLACIÓN 12 A 65 AÑOS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uadroTexto 7"/>
          <p:cNvSpPr txBox="1"/>
          <p:nvPr/>
        </p:nvSpPr>
        <p:spPr>
          <a:xfrm>
            <a:off x="611560" y="553000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GTO,HGO, EDO MEX, MOR, PUE, </a:t>
            </a:r>
          </a:p>
          <a:p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QRO, TLAX</a:t>
            </a:r>
            <a:endParaRPr lang="es-ES" sz="1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uadroTexto 8"/>
          <p:cNvSpPr txBox="1"/>
          <p:nvPr/>
        </p:nvSpPr>
        <p:spPr>
          <a:xfrm>
            <a:off x="5076056" y="5517232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VER,</a:t>
            </a:r>
          </a:p>
          <a:p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OAX,</a:t>
            </a:r>
          </a:p>
          <a:p>
            <a:r>
              <a:rPr lang="es-ES" sz="1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MICH,</a:t>
            </a:r>
          </a:p>
          <a:p>
            <a:r>
              <a:rPr lang="es-ES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GRO. </a:t>
            </a:r>
            <a:endParaRPr lang="es-ES" sz="1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250825" y="404664"/>
            <a:ext cx="576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b="1" dirty="0" smtClean="0">
                <a:latin typeface="+mn-lt"/>
              </a:rPr>
              <a:t>Consumo</a:t>
            </a:r>
            <a:r>
              <a:rPr lang="es-MX" sz="2800" b="1" dirty="0" smtClean="0">
                <a:latin typeface="+mj-lt"/>
              </a:rPr>
              <a:t> Alto de Alcohol por Región</a:t>
            </a:r>
            <a:endParaRPr lang="es-E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51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313903"/>
              </p:ext>
            </p:extLst>
          </p:nvPr>
        </p:nvGraphicFramePr>
        <p:xfrm>
          <a:off x="0" y="1412776"/>
          <a:ext cx="8992646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51520" y="1124744"/>
            <a:ext cx="3548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POBLACIÓN 12 A 17  AÑOS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51520" y="332656"/>
            <a:ext cx="5761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b="1" dirty="0" smtClean="0">
                <a:latin typeface="+mn-lt"/>
              </a:rPr>
              <a:t>Consumo</a:t>
            </a:r>
            <a:r>
              <a:rPr lang="es-MX" sz="2800" b="1" dirty="0" smtClean="0">
                <a:latin typeface="+mj-lt"/>
              </a:rPr>
              <a:t> Alto de Alcohol por Región</a:t>
            </a:r>
            <a:endParaRPr lang="es-ES" sz="2800" b="1" dirty="0">
              <a:latin typeface="+mj-lt"/>
            </a:endParaRPr>
          </a:p>
        </p:txBody>
      </p:sp>
      <p:sp>
        <p:nvSpPr>
          <p:cNvPr id="30" name="CuadroTexto 7"/>
          <p:cNvSpPr txBox="1"/>
          <p:nvPr/>
        </p:nvSpPr>
        <p:spPr>
          <a:xfrm>
            <a:off x="323528" y="593467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GTO,HGO, EDO MEX, MOR, PUE, </a:t>
            </a:r>
          </a:p>
          <a:p>
            <a:r>
              <a:rPr lang="es-ES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QRO, TLAX</a:t>
            </a:r>
            <a:endParaRPr lang="es-ES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CuadroTexto 8"/>
          <p:cNvSpPr txBox="1"/>
          <p:nvPr/>
        </p:nvSpPr>
        <p:spPr>
          <a:xfrm>
            <a:off x="4932040" y="5877272"/>
            <a:ext cx="15841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GRO.</a:t>
            </a:r>
          </a:p>
          <a:p>
            <a:r>
              <a:rPr lang="es-ES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VER,</a:t>
            </a:r>
          </a:p>
          <a:p>
            <a:r>
              <a:rPr lang="es-ES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OAX,</a:t>
            </a:r>
          </a:p>
          <a:p>
            <a:r>
              <a:rPr lang="es-ES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MICH,</a:t>
            </a:r>
          </a:p>
          <a:p>
            <a:r>
              <a:rPr lang="es-ES" sz="1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ES" sz="1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658"/>
            <a:ext cx="3816424" cy="28623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3816424" cy="28083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556792"/>
            <a:ext cx="4860032" cy="364502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827584" y="627970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Villatoro, J., Moreno, M., Oliva, N.,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Fregoso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, D., Bustos, M.,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Fleiz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. C., Mujica, R., Mendoza, MA., López, MA y Medina-Mora, ME. (2013). </a:t>
            </a:r>
            <a:r>
              <a:rPr lang="es-ES" sz="800" b="1" dirty="0" smtClean="0">
                <a:latin typeface="Arial" pitchFamily="34" charset="0"/>
                <a:cs typeface="Arial" pitchFamily="34" charset="0"/>
              </a:rPr>
              <a:t>Consumo de Alcohol, Tabaco y otras Drogas en la Ciudad de México. Medición 2012.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Instituto Nacional de Psiquiatría Ramón de la Fuente Muñiz. Instituto para la Atención y la Prevención de las Adicciones. Administración Federal de los Servicios Educativos para el Distrito Federal. México D.F.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283968" y="18864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ESTATAL ESTUDIANTES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D.F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251520" y="188640"/>
            <a:ext cx="6336704" cy="864096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TABACO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Panorama  </a:t>
            </a:r>
            <a:r>
              <a:rPr lang="es-MX" sz="2400" b="1" noProof="0" dirty="0" smtClean="0">
                <a:latin typeface="Arial" charset="0"/>
                <a:ea typeface="+mj-ea"/>
                <a:cs typeface="Arial" charset="0"/>
              </a:rPr>
              <a:t>Mundial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4644008" y="1214438"/>
            <a:ext cx="3960440" cy="516689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 tabaquismo mata cada año cerca de 6 millones de personas por cáncer de pulmón, cardiopatías y otras enfermedades. 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El consumo de tabaco y la exposición a su Humo, se mantienen como la primera causa de muerte prevenible a nivel mundial.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28625" y="6381328"/>
            <a:ext cx="1623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1000" b="1" dirty="0">
                <a:solidFill>
                  <a:srgbClr val="0000FF"/>
                </a:solidFill>
                <a:latin typeface="Arial" charset="0"/>
                <a:cs typeface="Arial" charset="0"/>
              </a:rPr>
              <a:t>Fuente: </a:t>
            </a:r>
            <a:r>
              <a:rPr lang="es-MX" sz="1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OMS </a:t>
            </a:r>
            <a:endParaRPr lang="es-MX" sz="10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9 Grupo"/>
          <p:cNvGrpSpPr>
            <a:grpSpLocks/>
          </p:cNvGrpSpPr>
          <p:nvPr/>
        </p:nvGrpSpPr>
        <p:grpSpPr bwMode="auto">
          <a:xfrm>
            <a:off x="323528" y="1484784"/>
            <a:ext cx="4262437" cy="4464496"/>
            <a:chOff x="214282" y="928670"/>
            <a:chExt cx="4262450" cy="5232821"/>
          </a:xfrm>
        </p:grpSpPr>
        <p:pic>
          <p:nvPicPr>
            <p:cNvPr id="6" name="5 Imagen" descr="mundo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2" y="928670"/>
              <a:ext cx="3571900" cy="35719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6 Imagen" descr="quit-smoking-ad-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0165" y="3929066"/>
              <a:ext cx="2976567" cy="22324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96855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3861048"/>
            <a:ext cx="5857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5536" y="6669940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Encuesta del Estado de México sobre el Consumo de Alcohol, Tabaco y Drogas en Estudiantes, 2009.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40152" y="155679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ESTATAL ESTUDIANTES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EDO. MEX.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42" y="1196752"/>
            <a:ext cx="8753946" cy="494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95536" y="6453916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Encuesta del Estado de México sobre el Consumo de Alcohol, Tabaco y Drogas en Estudiantes, 2009.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971600" y="18864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ESTATAL ESTUDIANTES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EDO. MEX.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928938" y="2071688"/>
            <a:ext cx="5786437" cy="15716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s-MX" sz="32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MX" sz="32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</a:rPr>
              <a:t>OTRAS DROGAS</a:t>
            </a:r>
            <a:r>
              <a:rPr lang="es-MX" sz="3200" b="1" dirty="0">
                <a:solidFill>
                  <a:srgbClr val="FF0000"/>
                </a:solidFill>
                <a:ea typeface="+mj-ea"/>
              </a:rPr>
              <a:t/>
            </a:r>
            <a:br>
              <a:rPr lang="es-MX" sz="3200" b="1" dirty="0">
                <a:solidFill>
                  <a:srgbClr val="FF0000"/>
                </a:solidFill>
                <a:ea typeface="+mj-ea"/>
              </a:rPr>
            </a:br>
            <a:endParaRPr lang="es-MX" sz="3200" b="1" dirty="0">
              <a:solidFill>
                <a:srgbClr val="FF00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8313" y="1124744"/>
            <a:ext cx="8399462" cy="360040"/>
          </a:xfrm>
          <a:prstGeom prst="rect">
            <a:avLst/>
          </a:prstGeom>
        </p:spPr>
        <p:txBody>
          <a:bodyPr lIns="64291" tIns="32146" rIns="64291" bIns="32146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TIPO DE DROGA, POBLACIÓN 12 A 65 AÑOS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999242"/>
              </p:ext>
            </p:extLst>
          </p:nvPr>
        </p:nvGraphicFramePr>
        <p:xfrm>
          <a:off x="323528" y="1556792"/>
          <a:ext cx="8280920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3" imgW="6943860" imgH="4095660" progId="Excel.Sheet.8">
                  <p:embed/>
                </p:oleObj>
              </mc:Choice>
              <mc:Fallback>
                <p:oleObj name="Worksheet" r:id="rId3" imgW="6943860" imgH="4095660" progId="Excel.Sheet.8">
                  <p:embed/>
                  <p:pic>
                    <p:nvPicPr>
                      <p:cNvPr id="0" name="Picture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556792"/>
                        <a:ext cx="8280920" cy="48965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/>
        </p:nvSpPr>
        <p:spPr>
          <a:xfrm>
            <a:off x="323528" y="272842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PREVALENCIA DE CONSUMO DE DROGAS EN EL ÚLTIMO AÑO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36848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41649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611560" y="1886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ESTATAL ESTUDIANTES D.F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7584" y="627970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Villatoro, J., Moreno, M., Oliva, N.,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Fregoso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, D., Bustos, M.,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Fleiz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. C., Mujica, R., Mendoza, MA., López, MA y Medina-Mora, ME. (2013). </a:t>
            </a:r>
            <a:r>
              <a:rPr lang="es-ES" sz="800" b="1" dirty="0" smtClean="0">
                <a:latin typeface="Arial" pitchFamily="34" charset="0"/>
                <a:cs typeface="Arial" pitchFamily="34" charset="0"/>
              </a:rPr>
              <a:t>Consumo de Alcohol, Tabaco y otras Drogas en la Ciudad de México. Medición 2012.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Instituto Nacional de Psiquiatría Ramón de la Fuente Muñiz. Instituto para la Atención y la Prevención de las Adicciones. Administración Federal de los Servicios Educativos para el Distrito Federal. México D.F.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632847" cy="52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827584" y="627970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Villatoro, J., Moreno, M., Oliva, N.,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Fregoso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, D., Bustos, M.,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Fleiz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. C., Mujica, R., Mendoza, MA., López, MA y Medina-Mora, ME. (2013). </a:t>
            </a:r>
            <a:r>
              <a:rPr lang="es-ES" sz="800" b="1" dirty="0" smtClean="0">
                <a:latin typeface="Arial" pitchFamily="34" charset="0"/>
                <a:cs typeface="Arial" pitchFamily="34" charset="0"/>
              </a:rPr>
              <a:t>Consumo de Alcohol, Tabaco y otras Drogas en la Ciudad de México. Medición 2012.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Instituto Nacional de Psiquiatría Ramón de la Fuente Muñiz. Instituto para la Atención y la Prevención de las Adicciones. Administración Federal de los Servicios Educativos para el Distrito Federal. México D.F.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11560" y="18864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ESTATAL ESTUDIANTES D.F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436096" cy="370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3663283"/>
            <a:ext cx="6012160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395536" y="6669940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Encuesta del Estado de México sobre el Consumo de Alcohol, Tabaco y Drogas en Estudiantes, 2009.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471592" y="1340768"/>
            <a:ext cx="349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ESTATAL ESTUDIANTES</a:t>
            </a:r>
          </a:p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EDO. MEX.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0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Tendencias del uso de drogas en estudiantes de educación media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y media superior del Estado de México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668344" cy="479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5536" y="6669940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Encuesta del Estado de México sobre el Consumo de Alcohol, Tabaco y Drogas en Estudiantes, 2009.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395288" y="1412974"/>
            <a:ext cx="8064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MX" sz="2200" dirty="0">
              <a:latin typeface="+mn-lt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50825" y="456853"/>
            <a:ext cx="741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b="1" dirty="0" smtClean="0">
                <a:latin typeface="+mn-lt"/>
              </a:rPr>
              <a:t>Adicciones – Problema de Salud Pública</a:t>
            </a:r>
            <a:endParaRPr lang="es-ES" sz="2800" b="1" dirty="0">
              <a:latin typeface="+mn-lt"/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70336" y="1124744"/>
            <a:ext cx="543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+mn-lt"/>
              </a:rPr>
              <a:t>Las adicciones están </a:t>
            </a:r>
            <a:r>
              <a:rPr lang="es-MX" sz="2400" b="1" dirty="0" smtClean="0">
                <a:latin typeface="+mn-lt"/>
              </a:rPr>
              <a:t>relacionadas con:</a:t>
            </a:r>
            <a:endParaRPr lang="es-MX" sz="2400" b="1" dirty="0">
              <a:latin typeface="+mn-lt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383437" y="1844824"/>
            <a:ext cx="54126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MX" sz="2400" b="1" dirty="0" smtClean="0">
                <a:solidFill>
                  <a:srgbClr val="C00000"/>
                </a:solidFill>
                <a:latin typeface="+mj-lt"/>
              </a:rPr>
              <a:t>Accidentes</a:t>
            </a:r>
          </a:p>
          <a:p>
            <a:pPr marL="800100" lvl="1" indent="-342900" algn="just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s-MX" sz="2200" b="1" dirty="0" smtClean="0">
                <a:latin typeface="+mj-lt"/>
              </a:rPr>
              <a:t>54% de menores infractores </a:t>
            </a:r>
            <a:r>
              <a:rPr lang="es-MX" sz="2200" b="1" dirty="0" smtClean="0">
                <a:solidFill>
                  <a:srgbClr val="C00000"/>
                </a:solidFill>
                <a:latin typeface="+mj-lt"/>
              </a:rPr>
              <a:t>consumieron alcohol.</a:t>
            </a:r>
            <a:endParaRPr lang="es-MX" sz="2200" b="1" dirty="0" smtClean="0">
              <a:latin typeface="+mj-lt"/>
            </a:endParaRPr>
          </a:p>
          <a:p>
            <a:pPr marL="800100" lvl="1" indent="-342900" algn="just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s-MX" sz="2200" b="1" dirty="0" smtClean="0">
                <a:solidFill>
                  <a:srgbClr val="C00000"/>
                </a:solidFill>
                <a:latin typeface="+mj-lt"/>
              </a:rPr>
              <a:t>2,651 muertes </a:t>
            </a:r>
            <a:r>
              <a:rPr lang="es-MX" sz="2200" b="1" dirty="0" smtClean="0">
                <a:latin typeface="+mj-lt"/>
              </a:rPr>
              <a:t>asociadas a la ingesta de alcohol</a:t>
            </a:r>
            <a:r>
              <a:rPr lang="es-MX" sz="2200" b="1" dirty="0">
                <a:latin typeface="+mj-lt"/>
              </a:rPr>
              <a:t> </a:t>
            </a:r>
            <a:r>
              <a:rPr lang="es-MX" sz="2200" b="1" dirty="0" smtClean="0">
                <a:latin typeface="+mj-lt"/>
              </a:rPr>
              <a:t>en 2011.</a:t>
            </a:r>
          </a:p>
        </p:txBody>
      </p:sp>
      <p:pic>
        <p:nvPicPr>
          <p:cNvPr id="6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69" y="1628800"/>
            <a:ext cx="2772002" cy="1843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5 CuadroTexto"/>
          <p:cNvSpPr txBox="1"/>
          <p:nvPr/>
        </p:nvSpPr>
        <p:spPr>
          <a:xfrm>
            <a:off x="3491880" y="4653136"/>
            <a:ext cx="5902969" cy="16619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73050" indent="-273050" algn="just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MX" sz="2400" b="1" dirty="0" smtClean="0">
                <a:solidFill>
                  <a:srgbClr val="C00000"/>
                </a:solidFill>
                <a:latin typeface="+mj-lt"/>
              </a:rPr>
              <a:t>Prácticas sexuales riesgosas.</a:t>
            </a:r>
            <a:endParaRPr lang="es-MX" sz="2400" b="1" dirty="0">
              <a:solidFill>
                <a:srgbClr val="C00000"/>
              </a:solidFill>
              <a:latin typeface="+mj-lt"/>
            </a:endParaRPr>
          </a:p>
          <a:p>
            <a:pPr marL="273050" indent="-273050" algn="just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MX" sz="2400" b="1" dirty="0">
                <a:latin typeface="+mj-lt"/>
              </a:rPr>
              <a:t>Mayor vulnerabilidad </a:t>
            </a:r>
            <a:r>
              <a:rPr lang="es-MX" sz="2400" b="1" dirty="0" smtClean="0">
                <a:latin typeface="+mj-lt"/>
              </a:rPr>
              <a:t>para </a:t>
            </a:r>
            <a:r>
              <a:rPr lang="es-MX" sz="2400" b="1" dirty="0" smtClean="0">
                <a:solidFill>
                  <a:srgbClr val="C00000"/>
                </a:solidFill>
                <a:latin typeface="+mj-lt"/>
              </a:rPr>
              <a:t>victimización. </a:t>
            </a:r>
            <a:endParaRPr lang="es-MX" sz="2400" b="1" dirty="0">
              <a:solidFill>
                <a:srgbClr val="C00000"/>
              </a:solidFill>
              <a:latin typeface="+mj-lt"/>
            </a:endParaRPr>
          </a:p>
          <a:p>
            <a:pPr marL="273050" indent="-273050" algn="just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MX" sz="2400" b="1" dirty="0">
                <a:latin typeface="+mj-lt"/>
              </a:rPr>
              <a:t>B</a:t>
            </a:r>
            <a:r>
              <a:rPr lang="es-MX" sz="2400" b="1" dirty="0" smtClean="0">
                <a:latin typeface="+mj-lt"/>
              </a:rPr>
              <a:t>ajo </a:t>
            </a:r>
            <a:r>
              <a:rPr lang="es-MX" sz="2400" b="1" dirty="0">
                <a:latin typeface="+mj-lt"/>
              </a:rPr>
              <a:t>desempeño y </a:t>
            </a:r>
            <a:r>
              <a:rPr lang="es-MX" sz="2400" b="1" dirty="0" smtClean="0">
                <a:solidFill>
                  <a:srgbClr val="C00000"/>
                </a:solidFill>
                <a:latin typeface="+mj-lt"/>
              </a:rPr>
              <a:t>deserción </a:t>
            </a:r>
            <a:r>
              <a:rPr lang="es-MX" sz="2400" b="1" dirty="0">
                <a:solidFill>
                  <a:srgbClr val="C00000"/>
                </a:solidFill>
                <a:latin typeface="+mj-lt"/>
              </a:rPr>
              <a:t>escolar.</a:t>
            </a:r>
          </a:p>
        </p:txBody>
      </p:sp>
      <p:pic>
        <p:nvPicPr>
          <p:cNvPr id="8" name="Picture 6" descr="http://www.enasha.com/UserFiles/Image/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293096"/>
            <a:ext cx="2664296" cy="1797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-252536" y="188640"/>
            <a:ext cx="7488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2800" b="1" dirty="0" smtClean="0">
                <a:latin typeface="Arial"/>
                <a:cs typeface="Arial"/>
              </a:rPr>
              <a:t>Programa de Prevención y Atención de Adicciones</a:t>
            </a:r>
            <a:endParaRPr lang="es-MX" sz="2800" b="1" dirty="0">
              <a:latin typeface="Arial"/>
              <a:cs typeface="Arial"/>
            </a:endParaRP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831850" y="1536700"/>
            <a:ext cx="20002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2200" b="1" dirty="0"/>
              <a:t>Objetivo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31813" y="2254220"/>
            <a:ext cx="2743200" cy="304698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MX" sz="1600" dirty="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rPr>
              <a:t>Disminuir  el uso abuso y la dependencia, así como el impacto de las enfermedades y las lesiones que ocasionan en individuos, familias, y comunidades mediante intervenciones de tipo universal, selectivas e indicadas dirigidas a los diversos grupos de la población</a:t>
            </a:r>
            <a:endParaRPr lang="es-ES" sz="1600" dirty="0">
              <a:solidFill>
                <a:srgbClr val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4716463" y="1570038"/>
            <a:ext cx="4048125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s-ES" sz="1800" dirty="0">
                <a:latin typeface="Arial"/>
                <a:cs typeface="Arial"/>
              </a:rPr>
              <a:t>Acciones de Prevención Universal</a:t>
            </a: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s-ES" sz="1800" dirty="0">
                <a:latin typeface="Arial"/>
                <a:cs typeface="Arial"/>
              </a:rPr>
              <a:t>Prevención selectiva en grupos de riesgo</a:t>
            </a: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s-ES" sz="1800" dirty="0">
                <a:latin typeface="Arial"/>
                <a:cs typeface="Arial"/>
              </a:rPr>
              <a:t>Prevención indicada y tratamiento a grupos de experimentadores, consumidores, frecuentes y adictos al tabaco, alcohol o drogas</a:t>
            </a:r>
          </a:p>
          <a:p>
            <a:pPr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s-ES" sz="1800" dirty="0">
                <a:latin typeface="Arial"/>
                <a:cs typeface="Arial"/>
              </a:rPr>
              <a:t>Ampliar la red de infraestructura necesaria para el tratamiento de adicciones y propiciar la calidad de los servicios</a:t>
            </a:r>
          </a:p>
        </p:txBody>
      </p:sp>
      <p:sp>
        <p:nvSpPr>
          <p:cNvPr id="7" name="7 Flecha derecha"/>
          <p:cNvSpPr/>
          <p:nvPr/>
        </p:nvSpPr>
        <p:spPr>
          <a:xfrm>
            <a:off x="3569593" y="3286125"/>
            <a:ext cx="714375" cy="571500"/>
          </a:xfrm>
          <a:prstGeom prst="rightArrow">
            <a:avLst/>
          </a:prstGeom>
          <a:solidFill>
            <a:srgbClr val="98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1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women_smoking_Apr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63810">
            <a:off x="442327" y="3307976"/>
            <a:ext cx="1643074" cy="245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143000"/>
            <a:ext cx="6115050" cy="20002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 12%  de las mujeres son fumadoras; esta cifra va en camino de aumentar.</a:t>
            </a:r>
            <a:r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(1) 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s-MX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Para el 2030 se estima que alcance el 20%. </a:t>
            </a:r>
            <a:r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(2)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142875" y="6286500"/>
            <a:ext cx="8786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1200" b="1"/>
              <a:t>Fuente: </a:t>
            </a:r>
            <a:r>
              <a:rPr lang="es-MX" sz="1200"/>
              <a:t>(1) : </a:t>
            </a:r>
            <a:r>
              <a:rPr lang="en-US" sz="1200"/>
              <a:t>Sifting the evidence: gender and tobacco control. World Health Organization, 2007</a:t>
            </a:r>
            <a:r>
              <a:rPr lang="es-MX" sz="1200"/>
              <a:t>  </a:t>
            </a:r>
          </a:p>
          <a:p>
            <a:pPr algn="r"/>
            <a:r>
              <a:rPr lang="es-MX" sz="1200"/>
              <a:t>(2) Día Mundial Sin Tabaco 2010, Género y tabaco: la promoción del tabaco dirigida a las mujeres. OMS</a:t>
            </a:r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2214563" y="3286125"/>
            <a:ext cx="6429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400" i="1"/>
              <a:t>“Las mujeres constituyen un importante blanco de oportunidad para la industria tabacalera, que necesita captar nuevos consumidores para remplazar a casi la mitad de los consumidores actuales, que morirán prematuramente por enfermedades relacionadas con el tabaco.” </a:t>
            </a:r>
            <a:r>
              <a:rPr lang="es-MX" sz="1200"/>
              <a:t>(1)</a:t>
            </a:r>
          </a:p>
        </p:txBody>
      </p:sp>
      <p:pic>
        <p:nvPicPr>
          <p:cNvPr id="7" name="8 Imagen" descr="mini-12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1357313"/>
            <a:ext cx="17145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251520" y="188640"/>
            <a:ext cx="6336704" cy="864096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TABACO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Panorama  </a:t>
            </a:r>
            <a:r>
              <a:rPr lang="es-MX" sz="2400" b="1" noProof="0" dirty="0" smtClean="0">
                <a:latin typeface="Arial" charset="0"/>
                <a:ea typeface="+mj-ea"/>
                <a:cs typeface="Arial" charset="0"/>
              </a:rPr>
              <a:t>Mundial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8"/>
          <p:cNvGrpSpPr>
            <a:grpSpLocks/>
          </p:cNvGrpSpPr>
          <p:nvPr/>
        </p:nvGrpSpPr>
        <p:grpSpPr bwMode="auto">
          <a:xfrm>
            <a:off x="755650" y="1125538"/>
            <a:ext cx="7488238" cy="5543550"/>
            <a:chOff x="323850" y="356538"/>
            <a:chExt cx="8496300" cy="6168087"/>
          </a:xfrm>
        </p:grpSpPr>
        <p:cxnSp>
          <p:nvCxnSpPr>
            <p:cNvPr id="3" name="59 Conector recto de flecha"/>
            <p:cNvCxnSpPr>
              <a:endCxn id="26" idx="1"/>
            </p:cNvCxnSpPr>
            <p:nvPr/>
          </p:nvCxnSpPr>
          <p:spPr>
            <a:xfrm>
              <a:off x="2051209" y="3429983"/>
              <a:ext cx="680857" cy="7242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11 Forma"/>
            <p:cNvCxnSpPr>
              <a:endCxn id="11" idx="0"/>
            </p:cNvCxnSpPr>
            <p:nvPr/>
          </p:nvCxnSpPr>
          <p:spPr>
            <a:xfrm rot="5400000">
              <a:off x="6675136" y="2345428"/>
              <a:ext cx="1118098" cy="180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15 Forma"/>
            <p:cNvCxnSpPr>
              <a:stCxn id="16" idx="1"/>
            </p:cNvCxnSpPr>
            <p:nvPr/>
          </p:nvCxnSpPr>
          <p:spPr>
            <a:xfrm rot="10800000">
              <a:off x="1364948" y="4546315"/>
              <a:ext cx="1116749" cy="1561452"/>
            </a:xfrm>
            <a:prstGeom prst="bentConnector2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12 Forma"/>
            <p:cNvCxnSpPr/>
            <p:nvPr/>
          </p:nvCxnSpPr>
          <p:spPr>
            <a:xfrm rot="10800000" flipV="1">
              <a:off x="5651824" y="3931626"/>
              <a:ext cx="1621087" cy="863744"/>
            </a:xfrm>
            <a:prstGeom prst="bentConnector3">
              <a:avLst>
                <a:gd name="adj1" fmla="val -79"/>
              </a:avLst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22 Conector recto de flecha"/>
            <p:cNvCxnSpPr>
              <a:stCxn id="8" idx="3"/>
              <a:endCxn id="9" idx="2"/>
            </p:cNvCxnSpPr>
            <p:nvPr/>
          </p:nvCxnSpPr>
          <p:spPr>
            <a:xfrm flipV="1">
              <a:off x="2087233" y="1230880"/>
              <a:ext cx="394464" cy="370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72 Rectángulo redondeado"/>
            <p:cNvSpPr/>
            <p:nvPr/>
          </p:nvSpPr>
          <p:spPr>
            <a:xfrm>
              <a:off x="645253" y="547935"/>
              <a:ext cx="1440160" cy="144016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Salud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Educación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Trabajo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Social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Privada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Soc. Civil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1 Elipse"/>
            <p:cNvSpPr>
              <a:spLocks noChangeArrowheads="1"/>
            </p:cNvSpPr>
            <p:nvPr/>
          </p:nvSpPr>
          <p:spPr bwMode="auto">
            <a:xfrm>
              <a:off x="2481698" y="692144"/>
              <a:ext cx="3170127" cy="1079238"/>
            </a:xfrm>
            <a:prstGeom prst="ellipse">
              <a:avLst/>
            </a:prstGeom>
            <a:solidFill>
              <a:srgbClr val="7C5F1E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2 CuadroTexto"/>
            <p:cNvSpPr txBox="1"/>
            <p:nvPr/>
          </p:nvSpPr>
          <p:spPr>
            <a:xfrm>
              <a:off x="2537536" y="769863"/>
              <a:ext cx="3094476" cy="8218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PREVENCIÓN</a:t>
              </a:r>
            </a:p>
            <a:p>
              <a:pPr algn="ctr" eaLnBrk="1" hangingPunct="1">
                <a:defRPr/>
              </a:pPr>
              <a:r>
                <a:rPr lang="es-MX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Campaña Nacional de</a:t>
              </a:r>
            </a:p>
            <a:p>
              <a:pPr algn="ctr" eaLnBrk="1" hangingPunct="1">
                <a:defRPr/>
              </a:pPr>
              <a:r>
                <a:rPr lang="es-ES_tradnl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Prevención de Adicciones</a:t>
              </a:r>
              <a:endParaRPr lang="es-MX" sz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endParaRPr>
            </a:p>
          </p:txBody>
        </p:sp>
        <p:sp>
          <p:nvSpPr>
            <p:cNvPr id="11" name="3 Elipse"/>
            <p:cNvSpPr>
              <a:spLocks noChangeArrowheads="1"/>
            </p:cNvSpPr>
            <p:nvPr/>
          </p:nvSpPr>
          <p:spPr bwMode="auto">
            <a:xfrm>
              <a:off x="5794120" y="2903612"/>
              <a:ext cx="2880131" cy="1081005"/>
            </a:xfrm>
            <a:prstGeom prst="ellipse">
              <a:avLst/>
            </a:prstGeom>
            <a:solidFill>
              <a:srgbClr val="7C5F1E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4 CuadroTexto"/>
            <p:cNvSpPr txBox="1"/>
            <p:nvPr/>
          </p:nvSpPr>
          <p:spPr>
            <a:xfrm>
              <a:off x="5725674" y="3122639"/>
              <a:ext cx="3094476" cy="821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ATENCIÓN PRIMARIA</a:t>
              </a:r>
            </a:p>
            <a:p>
              <a:pPr algn="ctr" eaLnBrk="1" hangingPunct="1">
                <a:defRPr/>
              </a:pPr>
              <a:r>
                <a:rPr lang="es-MX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UNEMES-CAPA</a:t>
              </a:r>
            </a:p>
            <a:p>
              <a:pPr algn="ctr" eaLnBrk="1" hangingPunct="1">
                <a:defRPr/>
              </a:pPr>
              <a:r>
                <a:rPr lang="es-MX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(Atn. a la familia</a:t>
              </a:r>
              <a:r>
                <a:rPr lang="es-MX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)</a:t>
              </a:r>
              <a:endParaRPr lang="es-MX" sz="1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endParaRPr>
            </a:p>
          </p:txBody>
        </p:sp>
        <p:sp>
          <p:nvSpPr>
            <p:cNvPr id="13" name="5 Elipse"/>
            <p:cNvSpPr>
              <a:spLocks noChangeArrowheads="1"/>
            </p:cNvSpPr>
            <p:nvPr/>
          </p:nvSpPr>
          <p:spPr bwMode="auto">
            <a:xfrm>
              <a:off x="2481698" y="4364381"/>
              <a:ext cx="3170127" cy="824885"/>
            </a:xfrm>
            <a:prstGeom prst="ellipse">
              <a:avLst/>
            </a:prstGeom>
            <a:solidFill>
              <a:srgbClr val="7C5F1E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6 CuadroTexto"/>
            <p:cNvSpPr txBox="1"/>
            <p:nvPr/>
          </p:nvSpPr>
          <p:spPr>
            <a:xfrm>
              <a:off x="2555548" y="4489792"/>
              <a:ext cx="3096276" cy="821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400" b="1" u="sng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TRATAMIENTO</a:t>
              </a:r>
              <a:r>
                <a:rPr lang="es-MX" sz="14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es-MX" sz="1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CIJ, Hospitales del SNS</a:t>
              </a:r>
            </a:p>
            <a:p>
              <a:pPr algn="ctr" eaLnBrk="1" hangingPunct="1">
                <a:defRPr/>
              </a:pPr>
              <a:r>
                <a:rPr lang="es-MX" sz="1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 </a:t>
              </a:r>
            </a:p>
          </p:txBody>
        </p:sp>
        <p:sp>
          <p:nvSpPr>
            <p:cNvPr id="15" name="7 Elipse"/>
            <p:cNvSpPr>
              <a:spLocks noChangeArrowheads="1"/>
            </p:cNvSpPr>
            <p:nvPr/>
          </p:nvSpPr>
          <p:spPr bwMode="auto">
            <a:xfrm>
              <a:off x="2494307" y="5660880"/>
              <a:ext cx="3168325" cy="863745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8 CuadroTexto"/>
            <p:cNvSpPr txBox="1">
              <a:spLocks noChangeArrowheads="1"/>
            </p:cNvSpPr>
            <p:nvPr/>
          </p:nvSpPr>
          <p:spPr bwMode="auto">
            <a:xfrm>
              <a:off x="2481698" y="5878142"/>
              <a:ext cx="3098078" cy="461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2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C.  Tratamiento Residencial  </a:t>
              </a:r>
            </a:p>
            <a:p>
              <a:pPr algn="ctr" eaLnBrk="1" hangingPunct="1">
                <a:defRPr/>
              </a:pPr>
              <a:r>
                <a:rPr lang="es-MX" sz="12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Grupos de Ayuda Mutua</a:t>
              </a:r>
            </a:p>
          </p:txBody>
        </p:sp>
        <p:sp>
          <p:nvSpPr>
            <p:cNvPr id="17" name="9 Elipse"/>
            <p:cNvSpPr>
              <a:spLocks noChangeArrowheads="1"/>
            </p:cNvSpPr>
            <p:nvPr/>
          </p:nvSpPr>
          <p:spPr bwMode="auto">
            <a:xfrm>
              <a:off x="469748" y="2852387"/>
              <a:ext cx="1799406" cy="1079239"/>
            </a:xfrm>
            <a:prstGeom prst="ellipse">
              <a:avLst/>
            </a:prstGeom>
            <a:solidFill>
              <a:srgbClr val="7C5F1E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10 CuadroTexto"/>
            <p:cNvSpPr txBox="1"/>
            <p:nvPr/>
          </p:nvSpPr>
          <p:spPr>
            <a:xfrm>
              <a:off x="323850" y="3122639"/>
              <a:ext cx="2017353" cy="9538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z="1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 </a:t>
              </a:r>
              <a:r>
                <a:rPr lang="es-MX" sz="1400" b="1" u="sng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REINSERCIÓN </a:t>
              </a:r>
            </a:p>
            <a:p>
              <a:pPr algn="ctr" eaLnBrk="1" hangingPunct="1">
                <a:defRPr/>
              </a:pPr>
              <a:r>
                <a:rPr lang="es-MX" sz="1400" b="1" u="sng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SOCIAL </a:t>
              </a:r>
            </a:p>
            <a:p>
              <a:pPr algn="ctr" eaLnBrk="1" hangingPunct="1">
                <a:defRPr/>
              </a:pPr>
              <a:r>
                <a:rPr lang="es-MX" sz="14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Verdana" charset="0"/>
                </a:rPr>
                <a:t>CNV</a:t>
              </a:r>
            </a:p>
            <a:p>
              <a:pPr algn="ctr" eaLnBrk="1" hangingPunct="1">
                <a:defRPr/>
              </a:pPr>
              <a:endParaRPr lang="es-MX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endParaRPr>
            </a:p>
          </p:txBody>
        </p:sp>
        <p:cxnSp>
          <p:nvCxnSpPr>
            <p:cNvPr id="19" name="13 Forma"/>
            <p:cNvCxnSpPr>
              <a:endCxn id="15" idx="6"/>
            </p:cNvCxnSpPr>
            <p:nvPr/>
          </p:nvCxnSpPr>
          <p:spPr>
            <a:xfrm rot="5400000">
              <a:off x="5639209" y="4564438"/>
              <a:ext cx="1550853" cy="1504009"/>
            </a:xfrm>
            <a:prstGeom prst="bentConnector2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4 Forma"/>
            <p:cNvCxnSpPr>
              <a:stCxn id="14" idx="1"/>
              <a:endCxn id="17" idx="4"/>
            </p:cNvCxnSpPr>
            <p:nvPr/>
          </p:nvCxnSpPr>
          <p:spPr>
            <a:xfrm rot="10800000">
              <a:off x="1368551" y="3931626"/>
              <a:ext cx="1186997" cy="969724"/>
            </a:xfrm>
            <a:prstGeom prst="bentConnector2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16 CuadroTexto"/>
            <p:cNvSpPr txBox="1"/>
            <p:nvPr/>
          </p:nvSpPr>
          <p:spPr>
            <a:xfrm>
              <a:off x="6156176" y="356538"/>
              <a:ext cx="2643731" cy="64698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RED DE ATENCIÓN A LAS ADICCIONES</a:t>
              </a:r>
            </a:p>
          </p:txBody>
        </p:sp>
        <p:sp>
          <p:nvSpPr>
            <p:cNvPr id="22" name="17 CuadroTexto"/>
            <p:cNvSpPr>
              <a:spLocks noChangeArrowheads="1"/>
            </p:cNvSpPr>
            <p:nvPr/>
          </p:nvSpPr>
          <p:spPr bwMode="auto">
            <a:xfrm>
              <a:off x="6177777" y="1252076"/>
              <a:ext cx="1974124" cy="81605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Grupos de riesgo,</a:t>
              </a:r>
            </a:p>
            <a:p>
              <a:pPr algn="ctr">
                <a:defRPr/>
              </a:pPr>
              <a:r>
                <a:rPr lang="es-MX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Consumidor inicial </a:t>
              </a:r>
            </a:p>
            <a:p>
              <a:pPr algn="ctr">
                <a:defRPr/>
              </a:pPr>
              <a:r>
                <a:rPr lang="es-MX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o experimental </a:t>
              </a:r>
            </a:p>
          </p:txBody>
        </p:sp>
        <p:sp>
          <p:nvSpPr>
            <p:cNvPr id="23" name="19 CuadroTexto"/>
            <p:cNvSpPr>
              <a:spLocks noChangeArrowheads="1"/>
            </p:cNvSpPr>
            <p:nvPr/>
          </p:nvSpPr>
          <p:spPr bwMode="auto">
            <a:xfrm>
              <a:off x="6341687" y="4408540"/>
              <a:ext cx="1873257" cy="57936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63500" dist="38100" dir="5400000" rotWithShape="0">
                <a:srgbClr val="000000">
                  <a:alpha val="39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Personas con  dependencia</a:t>
              </a:r>
            </a:p>
          </p:txBody>
        </p:sp>
        <p:cxnSp>
          <p:nvCxnSpPr>
            <p:cNvPr id="24" name="24 Conector recto de flecha"/>
            <p:cNvCxnSpPr>
              <a:stCxn id="17" idx="0"/>
              <a:endCxn id="8" idx="2"/>
            </p:cNvCxnSpPr>
            <p:nvPr/>
          </p:nvCxnSpPr>
          <p:spPr>
            <a:xfrm rot="16200000" flipV="1">
              <a:off x="933994" y="2417831"/>
              <a:ext cx="865510" cy="360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36 Conector recto de flecha"/>
            <p:cNvCxnSpPr>
              <a:stCxn id="15" idx="0"/>
              <a:endCxn id="13" idx="4"/>
            </p:cNvCxnSpPr>
            <p:nvPr/>
          </p:nvCxnSpPr>
          <p:spPr>
            <a:xfrm rot="16200000" flipV="1">
              <a:off x="3836358" y="5419669"/>
              <a:ext cx="471614" cy="10807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48 CuadroTexto"/>
            <p:cNvSpPr txBox="1"/>
            <p:nvPr/>
          </p:nvSpPr>
          <p:spPr>
            <a:xfrm>
              <a:off x="2732066" y="2988396"/>
              <a:ext cx="2631565" cy="102801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s-MX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COMUNIDAD</a:t>
              </a:r>
            </a:p>
            <a:p>
              <a:pPr algn="ctr" eaLnBrk="1" hangingPunct="1">
                <a:defRPr/>
              </a:pPr>
              <a:r>
                <a:rPr lang="es-MX" sz="12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Hogares, escuelas, iglesias</a:t>
              </a:r>
            </a:p>
            <a:p>
              <a:pPr algn="ctr" eaLnBrk="1" hangingPunct="1">
                <a:defRPr/>
              </a:pPr>
              <a:r>
                <a:rPr lang="es-MX" sz="12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</a:rPr>
                <a:t>deportivos, oficinas, calle, centros comunitarios.</a:t>
              </a:r>
            </a:p>
          </p:txBody>
        </p:sp>
        <p:cxnSp>
          <p:nvCxnSpPr>
            <p:cNvPr id="27" name="50 Conector recto de flecha"/>
            <p:cNvCxnSpPr>
              <a:stCxn id="9" idx="4"/>
              <a:endCxn id="26" idx="0"/>
            </p:cNvCxnSpPr>
            <p:nvPr/>
          </p:nvCxnSpPr>
          <p:spPr>
            <a:xfrm flipH="1">
              <a:off x="4048749" y="1771382"/>
              <a:ext cx="18012" cy="1217014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8 Forma"/>
            <p:cNvCxnSpPr>
              <a:stCxn id="11" idx="2"/>
              <a:endCxn id="26" idx="3"/>
            </p:cNvCxnSpPr>
            <p:nvPr/>
          </p:nvCxnSpPr>
          <p:spPr>
            <a:xfrm rot="10800000" flipV="1">
              <a:off x="5363631" y="3444114"/>
              <a:ext cx="430489" cy="5828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1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64 Conector recto de flecha"/>
            <p:cNvCxnSpPr/>
            <p:nvPr/>
          </p:nvCxnSpPr>
          <p:spPr>
            <a:xfrm flipV="1">
              <a:off x="4129804" y="1850868"/>
              <a:ext cx="1804811" cy="883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74 Conector recto"/>
            <p:cNvCxnSpPr/>
            <p:nvPr/>
          </p:nvCxnSpPr>
          <p:spPr>
            <a:xfrm rot="16200000" flipH="1">
              <a:off x="3600108" y="2384305"/>
              <a:ext cx="1081005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30 CuadroTexto"/>
            <p:cNvSpPr txBox="1"/>
            <p:nvPr/>
          </p:nvSpPr>
          <p:spPr>
            <a:xfrm>
              <a:off x="5940017" y="5298780"/>
              <a:ext cx="1008677" cy="664147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s-MX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  <a:ea typeface="ＭＳ Ｐゴシック" charset="0"/>
                  <a:cs typeface="ＭＳ Ｐゴシック" charset="0"/>
                </a:rPr>
                <a:t>Directo</a:t>
              </a:r>
            </a:p>
            <a:p>
              <a:pPr>
                <a:defRPr/>
              </a:pPr>
              <a:r>
                <a:rPr lang="es-MX" sz="1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charset="0"/>
                  <a:ea typeface="ＭＳ Ｐゴシック" charset="0"/>
                  <a:cs typeface="ＭＳ Ｐゴシック" charset="0"/>
                </a:rPr>
                <a:t> Grupos AM</a:t>
              </a:r>
            </a:p>
          </p:txBody>
        </p:sp>
        <p:cxnSp>
          <p:nvCxnSpPr>
            <p:cNvPr id="32" name="33 Conector recto de flecha"/>
            <p:cNvCxnSpPr>
              <a:stCxn id="31" idx="1"/>
            </p:cNvCxnSpPr>
            <p:nvPr/>
          </p:nvCxnSpPr>
          <p:spPr>
            <a:xfrm rot="10800000">
              <a:off x="5322204" y="5120378"/>
              <a:ext cx="617814" cy="512241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42 Conector recto de flecha"/>
            <p:cNvCxnSpPr>
              <a:stCxn id="31" idx="1"/>
            </p:cNvCxnSpPr>
            <p:nvPr/>
          </p:nvCxnSpPr>
          <p:spPr>
            <a:xfrm rot="10800000" flipV="1">
              <a:off x="5219534" y="5632619"/>
              <a:ext cx="720483" cy="2649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250825" y="456853"/>
            <a:ext cx="741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800" b="1" dirty="0" smtClean="0">
                <a:latin typeface="+mn-lt"/>
              </a:rPr>
              <a:t>Modelo y Red de Atención</a:t>
            </a:r>
            <a:endParaRPr lang="es-E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97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1412776"/>
            <a:ext cx="7128792" cy="1200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atin typeface="Adobe Caslon Pro"/>
              </a:rPr>
              <a:t>Objetivo: Capacitar a promotores comunitarios en estrategias de la campaña para que realicen acciones de prevención en sus ámbitos de acción.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220072" y="3284984"/>
            <a:ext cx="3024336" cy="163121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Adobe Caslon Pro"/>
              </a:rPr>
              <a:t>Costo – beneficio</a:t>
            </a:r>
          </a:p>
          <a:p>
            <a:pPr algn="ctr"/>
            <a:r>
              <a:rPr lang="es-MX" sz="2000" dirty="0" smtClean="0">
                <a:latin typeface="Adobe Caslon Pro"/>
              </a:rPr>
              <a:t>Disminuye los costos de operación y se logra una mayor cobertura de beneficiados.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77183"/>
            <a:ext cx="4894228" cy="28761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88640"/>
            <a:ext cx="62281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PROGRAMA DE PREVENCIÓN DE ADICCIONES</a:t>
            </a:r>
            <a:endParaRPr lang="es-E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67544" y="980729"/>
            <a:ext cx="7992888" cy="225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es-ES_tradnl" sz="1900" dirty="0" smtClean="0"/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es-ES_tradnl" sz="1900" dirty="0"/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es-ES_tradnl" sz="1900" dirty="0"/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es-ES_tradnl" sz="1900" dirty="0" smtClean="0"/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es-ES_tradnl" sz="1900" dirty="0"/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es-ES" sz="1900" dirty="0"/>
          </a:p>
          <a:p>
            <a:pPr marL="457200" indent="-457200" algn="just">
              <a:buFont typeface="+mj-lt"/>
              <a:buAutoNum type="arabicPeriod"/>
            </a:pPr>
            <a:endParaRPr lang="es-ES" sz="1900" dirty="0"/>
          </a:p>
          <a:p>
            <a:pPr marL="457200" indent="-457200" algn="just">
              <a:buFont typeface="+mj-lt"/>
              <a:buAutoNum type="arabicPeriod"/>
            </a:pPr>
            <a:endParaRPr lang="es-ES" sz="1900" dirty="0"/>
          </a:p>
        </p:txBody>
      </p:sp>
      <p:graphicFrame>
        <p:nvGraphicFramePr>
          <p:cNvPr id="3" name="5 Diagrama"/>
          <p:cNvGraphicFramePr/>
          <p:nvPr>
            <p:extLst>
              <p:ext uri="{D42A27DB-BD31-4B8C-83A1-F6EECF244321}">
                <p14:modId xmlns:p14="http://schemas.microsoft.com/office/powerpoint/2010/main" val="1174859966"/>
              </p:ext>
            </p:extLst>
          </p:nvPr>
        </p:nvGraphicFramePr>
        <p:xfrm>
          <a:off x="323528" y="1196752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188640"/>
            <a:ext cx="62281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PROGRAMA DE PREVENCIÓN DE ADICCIONES</a:t>
            </a:r>
            <a:endParaRPr lang="es-E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211138" y="1392089"/>
            <a:ext cx="8682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dirty="0" smtClean="0">
                <a:solidFill>
                  <a:srgbClr val="981A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  <a:cs typeface="ＭＳ Ｐゴシック" charset="0"/>
              </a:rPr>
              <a:t>MATERIAL PREVENTIVO</a:t>
            </a:r>
            <a:endParaRPr lang="es-MX" sz="2800" b="1" dirty="0">
              <a:solidFill>
                <a:srgbClr val="981A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73016"/>
            <a:ext cx="21431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825" y="1577702"/>
            <a:ext cx="21621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35882"/>
            <a:ext cx="166034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67930"/>
            <a:ext cx="35283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ángulo 10"/>
          <p:cNvSpPr/>
          <p:nvPr/>
        </p:nvSpPr>
        <p:spPr>
          <a:xfrm>
            <a:off x="539552" y="5568330"/>
            <a:ext cx="3528392" cy="9361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5796136" y="6453336"/>
            <a:ext cx="2016224" cy="2880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020272" y="4437112"/>
            <a:ext cx="2123728" cy="3600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188640"/>
            <a:ext cx="62281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PROGRAMA DE PREVENCIÓN DE ADICCIONES</a:t>
            </a:r>
            <a:endParaRPr lang="es-E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921" y="1528816"/>
            <a:ext cx="7560840" cy="51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734" y="1605137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321" y="167714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742" y="1818945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329" y="189538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6321" y="203940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333" y="217865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918" y="2622805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373" y="210454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0389" y="203253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4365" y="217433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363" y="406074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355" y="384472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866" y="296642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9825" y="3534697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833" y="3606705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153" y="367439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0161" y="381619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122" y="374674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130" y="381875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6138" y="389297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146" y="396498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178" y="432280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0148" y="367439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186" y="389075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337" y="268094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321" y="367439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735" y="331469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392" y="311299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210" y="475485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2363" y="462516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2363" y="483896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323" y="533568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8347" y="512921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6299" y="468539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259" y="533347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585" y="554949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0561" y="619978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6585" y="626957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0601" y="642536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481" y="598154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8513" y="612555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979" y="5826669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598" y="571103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8027" y="5754661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019" y="5972901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425" y="475740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8473" y="540769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480" y="347081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4051" y="433491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035" y="397487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979" y="448114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258" y="403477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274" y="417879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282" y="389297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282" y="453883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242" y="540292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250" y="533091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242" y="533091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035" y="505720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043" y="512921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17" y="519167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980" y="5493203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8614" y="553855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019" y="5512391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019" y="541724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995" y="5426803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987" y="505720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306" y="511711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290" y="526112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55" y="527323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995" y="383307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995" y="368905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448" y="354504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440" y="340102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424" y="332901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416" y="3185000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202" y="504510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242" y="5045102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258" y="4973094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266" y="490108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8226" y="4901086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0234" y="482907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274" y="4829078"/>
            <a:ext cx="130359" cy="13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6180" y="296897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2204" y="311299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0001" y="302207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9454" y="309186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9705" y="341489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1713" y="363091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447" y="290349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4057" y="290349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2049" y="275948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2049" y="258700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711" y="201094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8329" y="216334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4313" y="229897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8329" y="229897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321" y="24429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337" y="24429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7742" y="196517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6025" y="258700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8695" y="216334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0041" y="265901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0743" y="179491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4313" y="175137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711" y="175137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734" y="174915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4564" y="195687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4604" y="216451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6403" y="258445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2380" y="31673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0379" y="280047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8301" y="210886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0309" y="236843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8580" y="233698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2596" y="190494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8667" y="254090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6413" y="217655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6373" y="239257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201" y="310055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4257" y="310055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8853" y="282462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0429" y="243612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0748" y="325295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4657" y="487517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2249" y="328811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6657" y="328811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2108" y="342991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210" y="372049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670" y="35019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209" y="371794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3931" y="281285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8273" y="289918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0234" y="445948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8313" y="260893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774" y="289696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1742" y="289696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6117" y="307242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766" y="354504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283" y="540769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283" y="501919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67" y="519167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4697" y="511966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689" y="519167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0721" y="502874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705" y="497564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0721" y="484118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4331" y="524477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3121" y="469716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2689" y="540769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6339" y="455315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4697" y="482907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4331" y="469716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0315" y="461560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8673" y="483163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4657" y="469716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617" y="573927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617" y="562371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4617" y="562371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243" y="599331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0601" y="602730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4983" y="581128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577" y="581128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561" y="595529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577" y="595529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0601" y="617132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951" y="609931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505" y="58832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911" y="598375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489" y="609931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0847" y="617132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004" y="589964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8473" y="576773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2996" y="570369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598" y="605321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598" y="592927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003" y="590089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385" y="575687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995" y="560330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987" y="55843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314" y="563474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3971" y="568486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003" y="55843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6019" y="560330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927" y="576773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6911" y="576773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4903" y="562371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2895" y="569572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905" y="603568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513" y="554215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497" y="547970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497" y="562371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0481" y="555171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282" y="547715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8306" y="526112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2282" y="511711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955" y="553280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8226" y="53955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242" y="532357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0234" y="532357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6258" y="510755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4177" y="359283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6185" y="388086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0154" y="381141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162" y="40274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178" y="417145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4177" y="374523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6577" y="374523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2716" y="337902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6215" y="337681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0527" y="349236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0161" y="359283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0161" y="3448820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2162" y="392696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7806" y="29594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416" y="303142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432" y="31118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9408" y="32909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790" y="34350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440" y="32909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3830" y="336300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3424" y="34350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838" y="34350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838" y="357903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769" y="365103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416" y="350702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432" y="350702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979" y="372304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353" y="382351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769" y="379505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979" y="386706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011" y="403954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995" y="393907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987" y="393907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995" y="401107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979" y="401107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979" y="415509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987" y="415509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210" y="44310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218" y="457503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568" y="428700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2202" y="457503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194" y="438747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8226" y="471905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0967" y="547014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935" y="558570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6951" y="551369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4983" y="558570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8919" y="558570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959" y="565770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0967" y="568617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4497" y="572971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8919" y="565770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425" y="454359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8799" y="457758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051" y="483162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425" y="468761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2815" y="48656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2815" y="500963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831" y="500963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831" y="51821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831" y="536967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425" y="40830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6425" y="393907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051" y="375150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027" y="429911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385" y="42354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3870" y="353548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1496" y="360749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2409" y="418355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393" y="411154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6019" y="43711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2043" y="42354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472" y="360749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035" y="375150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6019" y="379505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6019" y="389552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027" y="444312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003" y="43711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688" y="414298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337" y="408308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337" y="429911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027" y="465915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369" y="458714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4337" y="458714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393" y="458714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624" y="421499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90" y="373940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0274" y="402743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8632" y="467550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4656" y="428700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688" y="388341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4250" y="445948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624" y="457503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8672" y="47475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90" y="493507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210" y="515110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218" y="500708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8672" y="450302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0274" y="46034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90" y="460349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680" y="464704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6258" y="517956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8226" y="515110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8226" y="525157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4250" y="486306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0274" y="500708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4210" y="525157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266" y="536712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584" y="489153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242" y="517956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4576" y="517956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393" y="480316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4377" y="487517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4377" y="480316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4377" y="50191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369" y="516320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987" y="497564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401" y="494718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2043" y="494718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393" y="50191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401" y="516320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385" y="504765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329" y="480316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0680" y="481952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345" y="480316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329" y="494718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0361" y="480316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688" y="4963539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1963" y="497564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955" y="511966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417" y="486562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417" y="49660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417" y="508164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380" y="532605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380" y="547006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1380" y="5455186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6831" y="542680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6606" y="547962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980" y="5326052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598" y="5603227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995" y="52352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6606" y="526359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011" y="517159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027" y="52352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011" y="5235215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003" y="5307223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011" y="5417248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9995" y="5379231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987" y="547437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598" y="5407614"/>
            <a:ext cx="173469" cy="1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" name="740 Rectángulo"/>
          <p:cNvSpPr/>
          <p:nvPr/>
        </p:nvSpPr>
        <p:spPr>
          <a:xfrm>
            <a:off x="364385" y="5705280"/>
            <a:ext cx="2672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114 Centros de Integración Juvenil</a:t>
            </a:r>
            <a:endParaRPr lang="es-ES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355" name="741 Conector recto de flecha"/>
          <p:cNvCxnSpPr/>
          <p:nvPr/>
        </p:nvCxnSpPr>
        <p:spPr>
          <a:xfrm>
            <a:off x="2950739" y="5835577"/>
            <a:ext cx="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6" name="742 Conector recto de flecha"/>
          <p:cNvCxnSpPr/>
          <p:nvPr/>
        </p:nvCxnSpPr>
        <p:spPr>
          <a:xfrm flipV="1">
            <a:off x="2560121" y="5417248"/>
            <a:ext cx="864096" cy="5096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7" name="743 Conector recto de flecha"/>
          <p:cNvCxnSpPr/>
          <p:nvPr/>
        </p:nvCxnSpPr>
        <p:spPr>
          <a:xfrm flipV="1">
            <a:off x="2560121" y="3977088"/>
            <a:ext cx="216024" cy="1944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8" name="753 Conector recto de flecha"/>
          <p:cNvCxnSpPr/>
          <p:nvPr/>
        </p:nvCxnSpPr>
        <p:spPr>
          <a:xfrm>
            <a:off x="2560121" y="5921304"/>
            <a:ext cx="1944216" cy="36003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9" name="758 Rectángulo"/>
          <p:cNvSpPr/>
          <p:nvPr/>
        </p:nvSpPr>
        <p:spPr>
          <a:xfrm>
            <a:off x="5796136" y="1484784"/>
            <a:ext cx="2875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981A0F"/>
                </a:solidFill>
                <a:latin typeface="Arial" pitchFamily="34" charset="0"/>
                <a:cs typeface="Arial" pitchFamily="34" charset="0"/>
              </a:rPr>
              <a:t>335 CAPA distribuidos en  261 Municipios</a:t>
            </a:r>
            <a:endParaRPr lang="es-ES" sz="2400" b="1" dirty="0">
              <a:solidFill>
                <a:srgbClr val="981A0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0" name="759 Conector recto de flecha"/>
          <p:cNvCxnSpPr/>
          <p:nvPr/>
        </p:nvCxnSpPr>
        <p:spPr>
          <a:xfrm flipH="1">
            <a:off x="6016506" y="3545040"/>
            <a:ext cx="1512167" cy="174862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1" name="762 Conector recto de flecha"/>
          <p:cNvCxnSpPr/>
          <p:nvPr/>
        </p:nvCxnSpPr>
        <p:spPr>
          <a:xfrm>
            <a:off x="7528673" y="3545040"/>
            <a:ext cx="144016" cy="93610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2" name="767 Conector recto de flecha"/>
          <p:cNvCxnSpPr/>
          <p:nvPr/>
        </p:nvCxnSpPr>
        <p:spPr>
          <a:xfrm flipH="1">
            <a:off x="5584457" y="3545040"/>
            <a:ext cx="1944216" cy="69183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5" name="Rectangle 9"/>
          <p:cNvSpPr>
            <a:spLocks noChangeArrowheads="1"/>
          </p:cNvSpPr>
          <p:nvPr/>
        </p:nvSpPr>
        <p:spPr bwMode="auto">
          <a:xfrm>
            <a:off x="0" y="260648"/>
            <a:ext cx="543609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500" b="1" dirty="0" smtClean="0">
                <a:solidFill>
                  <a:srgbClr val="C00000"/>
                </a:solidFill>
                <a:latin typeface="+mn-lt"/>
              </a:rPr>
              <a:t>RED DE ATENCIÓN A LAS ADICCIONES</a:t>
            </a:r>
            <a:endParaRPr lang="es-ES" sz="25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5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/>
      <p:bldP spid="3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Rectángulo"/>
          <p:cNvSpPr/>
          <p:nvPr/>
        </p:nvSpPr>
        <p:spPr>
          <a:xfrm>
            <a:off x="4860032" y="1196752"/>
            <a:ext cx="3814994" cy="4093428"/>
          </a:xfrm>
          <a:prstGeom prst="rect">
            <a:avLst/>
          </a:prstGeom>
          <a:solidFill>
            <a:srgbClr val="ECECE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3525" indent="-263525" algn="ctr" defTabSz="179388">
              <a:spcAft>
                <a:spcPts val="600"/>
              </a:spcAft>
              <a:tabLst>
                <a:tab pos="263525" algn="l"/>
              </a:tabLst>
            </a:pP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Intervención temprana</a:t>
            </a:r>
          </a:p>
          <a:p>
            <a:pPr marL="450850" lvl="1" indent="-177800" algn="just" defTabSz="179388"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Intervenciones breves</a:t>
            </a:r>
          </a:p>
          <a:p>
            <a:pPr marL="450850" lvl="1" indent="-177800" algn="just" defTabSz="179388"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Tratamiento breve individual, grupal y familiar</a:t>
            </a:r>
          </a:p>
          <a:p>
            <a:pPr marL="450850" lvl="1" indent="-177800" algn="just" defTabSz="179388"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Prevención de recaídas</a:t>
            </a:r>
          </a:p>
          <a:p>
            <a:pPr marL="450850" lvl="1" indent="-177800" defTabSz="179388">
              <a:spcAft>
                <a:spcPts val="600"/>
              </a:spcAft>
              <a:buClr>
                <a:srgbClr val="CC3300"/>
              </a:buClr>
              <a:buFont typeface="Arial" pitchFamily="34" charset="0"/>
              <a:buChar char="•"/>
              <a:tabLst>
                <a:tab pos="450850" algn="l"/>
              </a:tabLst>
            </a:pP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Derivación oportuna (referencia y </a:t>
            </a:r>
            <a:r>
              <a:rPr lang="es-MX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contrareferencia</a:t>
            </a: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4" name="8 Rectángulo"/>
          <p:cNvSpPr/>
          <p:nvPr/>
        </p:nvSpPr>
        <p:spPr>
          <a:xfrm>
            <a:off x="179512" y="1196753"/>
            <a:ext cx="4536504" cy="561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ctr" defTabSz="179388">
              <a:spcAft>
                <a:spcPts val="800"/>
              </a:spcAft>
              <a:tabLst>
                <a:tab pos="263525" algn="l"/>
              </a:tabLst>
            </a:pP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Promoción </a:t>
            </a:r>
            <a:r>
              <a:rPr lang="es-MX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y </a:t>
            </a: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Prevención</a:t>
            </a:r>
            <a:endParaRPr lang="es-MX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177800" lvl="1" indent="-177800" defTabSz="93663"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MX" sz="2400" dirty="0">
                <a:latin typeface="Arial"/>
                <a:cs typeface="Arial"/>
              </a:rPr>
              <a:t>Diagnóstico comunitario</a:t>
            </a:r>
          </a:p>
          <a:p>
            <a:pPr marL="177800" lvl="1" indent="-177800" defTabSz="93663"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MX" sz="2400" dirty="0">
                <a:latin typeface="Arial"/>
                <a:cs typeface="Arial"/>
              </a:rPr>
              <a:t>Trabajo  preventivo a través de redes comunitarias</a:t>
            </a:r>
          </a:p>
          <a:p>
            <a:pPr marL="177800" lvl="1" indent="-177800" defTabSz="93663"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sz="2400" dirty="0">
                <a:latin typeface="Arial"/>
                <a:cs typeface="Arial"/>
              </a:rPr>
              <a:t>Pláticas de Información</a:t>
            </a:r>
          </a:p>
          <a:p>
            <a:pPr marL="177800" lvl="1" indent="-177800" defTabSz="93663"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sz="2400" dirty="0">
                <a:latin typeface="Arial"/>
                <a:cs typeface="Arial"/>
              </a:rPr>
              <a:t>Talleres  de sensibilización: padres, maestros, líderes comunitarios </a:t>
            </a:r>
          </a:p>
          <a:p>
            <a:pPr marL="177800" lvl="1" indent="-177800" defTabSz="93663"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sz="2400" dirty="0">
                <a:latin typeface="Arial"/>
                <a:cs typeface="Arial"/>
              </a:rPr>
              <a:t>Actividades Recreativas formativas</a:t>
            </a:r>
          </a:p>
          <a:p>
            <a:pPr marL="177800" lvl="1" indent="-177800" defTabSz="93663"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sz="2400" dirty="0">
                <a:latin typeface="Arial"/>
                <a:cs typeface="Arial"/>
              </a:rPr>
              <a:t>Talleres de habilidades para la vida</a:t>
            </a:r>
          </a:p>
          <a:p>
            <a:pPr marL="177800" lvl="1" indent="-177800" defTabSz="93663">
              <a:spcAft>
                <a:spcPts val="80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s-ES" sz="2400" dirty="0" err="1" smtClean="0">
                <a:latin typeface="Arial"/>
                <a:cs typeface="Arial"/>
              </a:rPr>
              <a:t>Tamizajes</a:t>
            </a:r>
            <a:endParaRPr lang="es-MX" sz="1600" dirty="0" smtClean="0">
              <a:latin typeface="Arial"/>
              <a:cs typeface="Arial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32656"/>
            <a:ext cx="543609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SERVICIOS UNEME-CAPA</a:t>
            </a:r>
            <a:endParaRPr lang="es-ES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Rectángulo"/>
          <p:cNvSpPr/>
          <p:nvPr/>
        </p:nvSpPr>
        <p:spPr>
          <a:xfrm>
            <a:off x="5508104" y="1668284"/>
            <a:ext cx="3384376" cy="3200876"/>
          </a:xfrm>
          <a:prstGeom prst="rect">
            <a:avLst/>
          </a:prstGeom>
          <a:solidFill>
            <a:srgbClr val="ECECE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3525" indent="-263525" algn="ctr" defTabSz="179388">
              <a:spcAft>
                <a:spcPts val="600"/>
              </a:spcAft>
              <a:tabLst>
                <a:tab pos="263525" algn="l"/>
              </a:tabLst>
            </a:pP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Impulsan la conformación de los Consejos Municipales Contras las Adicciones </a:t>
            </a:r>
          </a:p>
          <a:p>
            <a:pPr marL="263525" indent="-263525" algn="ctr" defTabSz="179388">
              <a:spcAft>
                <a:spcPts val="600"/>
              </a:spcAft>
              <a:tabLst>
                <a:tab pos="263525" algn="l"/>
              </a:tabLst>
            </a:pPr>
            <a:endParaRPr lang="es-MX" sz="2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63525" indent="-263525" algn="ctr" defTabSz="179388">
              <a:spcAft>
                <a:spcPts val="600"/>
              </a:spcAft>
              <a:tabLst>
                <a:tab pos="263525" algn="l"/>
              </a:tabLst>
            </a:pPr>
            <a:r>
              <a:rPr lang="es-MX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COMCAS</a:t>
            </a: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332656"/>
            <a:ext cx="543609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CECAS </a:t>
            </a:r>
            <a:endParaRPr lang="es-ES" sz="25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2" name="Picture 2" descr="http://eleconomista.com.mx/files/imagecache/nota_completa/edomex-ok_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5064744" cy="3361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1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-36512" y="1628800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50000"/>
              <a:buFont typeface="Arial" charset="0"/>
              <a:buChar char="•"/>
              <a:defRPr/>
            </a:pPr>
            <a:r>
              <a:rPr lang="es-MX" sz="2200" b="1" dirty="0" smtClean="0">
                <a:solidFill>
                  <a:srgbClr val="C00000"/>
                </a:solidFill>
                <a:latin typeface="+mn-lt"/>
              </a:rPr>
              <a:t>Preventivas</a:t>
            </a:r>
            <a:r>
              <a:rPr lang="es-MX" sz="2200" b="1" dirty="0" smtClean="0">
                <a:latin typeface="+mn-lt"/>
              </a:rPr>
              <a:t>:</a:t>
            </a:r>
          </a:p>
          <a:p>
            <a:pPr marL="800100" lvl="1" indent="-34290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s-MX" sz="2200" b="1" dirty="0" smtClean="0">
                <a:latin typeface="+mn-lt"/>
              </a:rPr>
              <a:t>Estrategias de la Campaña Nacional de Prevención de Adicciones</a:t>
            </a:r>
          </a:p>
          <a:p>
            <a:pPr marL="800100" lvl="1" indent="-34290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s-MX" sz="2200" b="1" dirty="0" smtClean="0">
                <a:solidFill>
                  <a:prstClr val="black"/>
                </a:solidFill>
              </a:rPr>
              <a:t>Pláticas y talleres para promover factores protectores y habilidades</a:t>
            </a:r>
          </a:p>
          <a:p>
            <a:pPr marL="800100" lvl="1" indent="-342900"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s-MX" sz="2200" b="1" dirty="0" smtClean="0">
                <a:solidFill>
                  <a:prstClr val="black"/>
                </a:solidFill>
                <a:latin typeface="Calibri"/>
              </a:rPr>
              <a:t>Redes de Acción Comunitarias</a:t>
            </a:r>
            <a:endParaRPr lang="es-MX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3449114" y="4437112"/>
            <a:ext cx="5515374" cy="22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Clr>
                <a:srgbClr val="9BBB59">
                  <a:lumMod val="75000"/>
                </a:srgbClr>
              </a:buClr>
              <a:buSzPct val="150000"/>
              <a:buFont typeface="Arial" pitchFamily="34" charset="0"/>
              <a:buChar char="•"/>
              <a:defRPr/>
            </a:pPr>
            <a:r>
              <a:rPr lang="es-MX" sz="2200" b="1" dirty="0">
                <a:solidFill>
                  <a:srgbClr val="C00000"/>
                </a:solidFill>
                <a:latin typeface="Calibri"/>
              </a:rPr>
              <a:t>Detección </a:t>
            </a:r>
            <a:r>
              <a:rPr lang="es-MX" sz="2200" b="1" dirty="0" smtClean="0">
                <a:solidFill>
                  <a:srgbClr val="C00000"/>
                </a:solidFill>
                <a:latin typeface="Calibri"/>
              </a:rPr>
              <a:t>e Intervención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s-MX" sz="2200" b="1" dirty="0" smtClean="0">
                <a:solidFill>
                  <a:prstClr val="black"/>
                </a:solidFill>
                <a:latin typeface="Calibri"/>
              </a:rPr>
              <a:t>Tamizaje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s-MX" sz="2200" b="1" dirty="0" smtClean="0">
                <a:solidFill>
                  <a:prstClr val="black"/>
                </a:solidFill>
                <a:latin typeface="Calibri"/>
              </a:rPr>
              <a:t>Intervenciones y tratamientos en UNEMES-CAPA y CIJ</a:t>
            </a:r>
          </a:p>
          <a:p>
            <a:pPr marL="800100" lvl="1" indent="-342900">
              <a:lnSpc>
                <a:spcPct val="80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  <a:defRPr/>
            </a:pPr>
            <a:r>
              <a:rPr lang="es-MX" sz="2200" b="1" dirty="0" smtClean="0">
                <a:solidFill>
                  <a:prstClr val="black"/>
                </a:solidFill>
                <a:latin typeface="Calibri"/>
              </a:rPr>
              <a:t>Capacitar a Unidades del Primer Nivel en acciones de consejeía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496" y="1095127"/>
            <a:ext cx="8968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b="1" dirty="0" smtClean="0">
                <a:solidFill>
                  <a:srgbClr val="C00000"/>
                </a:solidFill>
                <a:latin typeface="+mn-lt"/>
              </a:rPr>
              <a:t>Acciones para la Prevención y Atención de Adicciones</a:t>
            </a:r>
            <a:endParaRPr lang="es-ES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7 Imagen" descr="http://informativoax.net/wp-content/uploads/2013/01/IMG_4988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88759"/>
            <a:ext cx="2840977" cy="2130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3 Grupo"/>
          <p:cNvGrpSpPr/>
          <p:nvPr/>
        </p:nvGrpSpPr>
        <p:grpSpPr>
          <a:xfrm>
            <a:off x="5220072" y="1741301"/>
            <a:ext cx="3586108" cy="2673081"/>
            <a:chOff x="5220072" y="1741301"/>
            <a:chExt cx="3586108" cy="2673081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741301"/>
              <a:ext cx="2183225" cy="17848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043" y="2508126"/>
              <a:ext cx="2087137" cy="190625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3 Rectángulo"/>
          <p:cNvSpPr>
            <a:spLocks noChangeArrowheads="1"/>
          </p:cNvSpPr>
          <p:nvPr/>
        </p:nvSpPr>
        <p:spPr bwMode="auto">
          <a:xfrm>
            <a:off x="0" y="116632"/>
            <a:ext cx="67322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MX" sz="2800" b="1" dirty="0" smtClean="0">
                <a:latin typeface="+mj-lt"/>
              </a:rPr>
              <a:t>Programa Nacional de Prevención Social </a:t>
            </a:r>
          </a:p>
          <a:p>
            <a:pPr algn="ctr">
              <a:lnSpc>
                <a:spcPts val="3000"/>
              </a:lnSpc>
            </a:pPr>
            <a:r>
              <a:rPr lang="es-MX" sz="2800" b="1" dirty="0" smtClean="0">
                <a:latin typeface="+mj-lt"/>
              </a:rPr>
              <a:t>de la Violencia y la Delincuencia</a:t>
            </a:r>
            <a:endParaRPr lang="es-MX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7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0" y="116632"/>
            <a:ext cx="67322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MX" sz="2800" b="1" dirty="0" smtClean="0">
                <a:latin typeface="+mj-lt"/>
              </a:rPr>
              <a:t>Programa Nacional de Prevención Social </a:t>
            </a:r>
          </a:p>
          <a:p>
            <a:pPr algn="ctr">
              <a:lnSpc>
                <a:spcPts val="3000"/>
              </a:lnSpc>
            </a:pPr>
            <a:r>
              <a:rPr lang="es-MX" sz="2800" b="1" dirty="0" smtClean="0">
                <a:latin typeface="+mj-lt"/>
              </a:rPr>
              <a:t>de la Violencia y la Delincuencia</a:t>
            </a:r>
            <a:endParaRPr lang="es-MX" sz="2800" b="1" dirty="0">
              <a:latin typeface="+mj-lt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04" y="1713577"/>
            <a:ext cx="5688632" cy="473975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MX" sz="2200" b="1" dirty="0" smtClean="0">
                <a:solidFill>
                  <a:srgbClr val="C00000"/>
                </a:solidFill>
                <a:latin typeface="+mn-lt"/>
              </a:rPr>
              <a:t>Impactar anualmente a 509,544 </a:t>
            </a:r>
            <a:r>
              <a:rPr lang="es-MX" sz="2200" b="1" dirty="0" smtClean="0">
                <a:latin typeface="+mn-lt"/>
              </a:rPr>
              <a:t>personas a través de campañas de información y sensibilización y mensajes preventivos</a:t>
            </a:r>
          </a:p>
          <a:p>
            <a:pPr marL="800100" lvl="1" indent="-342900" algn="just" eaLnBrk="1" hangingPunct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s-MX" sz="2200" b="1" dirty="0" smtClean="0">
                <a:latin typeface="+mn-lt"/>
              </a:rPr>
              <a:t>57 redes de acción comunitarias</a:t>
            </a:r>
          </a:p>
          <a:p>
            <a:pPr marL="342900" lvl="1" indent="-342900" algn="just" eaLnBrk="1" hangingPunct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MX" sz="2200" b="1" dirty="0" smtClean="0">
                <a:solidFill>
                  <a:srgbClr val="C00000"/>
                </a:solidFill>
                <a:latin typeface="+mn-lt"/>
              </a:rPr>
              <a:t>Tamizar a 169,881 de </a:t>
            </a:r>
            <a:r>
              <a:rPr lang="es-MX" sz="2200" b="1" dirty="0">
                <a:solidFill>
                  <a:srgbClr val="C00000"/>
                </a:solidFill>
                <a:latin typeface="+mn-lt"/>
              </a:rPr>
              <a:t>adolescentes </a:t>
            </a:r>
            <a:r>
              <a:rPr lang="es-MX" sz="2200" b="1" dirty="0">
                <a:latin typeface="+mn-lt"/>
              </a:rPr>
              <a:t>de</a:t>
            </a:r>
            <a:r>
              <a:rPr lang="es-MX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MX" sz="2200" b="1" dirty="0">
                <a:latin typeface="+mn-lt"/>
              </a:rPr>
              <a:t>12 a 17 años de edad </a:t>
            </a:r>
            <a:r>
              <a:rPr lang="es-MX" sz="2200" b="1" dirty="0" smtClean="0">
                <a:latin typeface="+mn-lt"/>
              </a:rPr>
              <a:t>para detección riesgos</a:t>
            </a:r>
            <a:endParaRPr lang="es-ES_tradnl" sz="2200" b="1" dirty="0" smtClean="0">
              <a:latin typeface="+mn-lt"/>
            </a:endParaRPr>
          </a:p>
          <a:p>
            <a:pPr marL="800100" lvl="2" indent="-357188" algn="just" eaLnBrk="1" hangingPunct="1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s-MX" sz="2200" b="1" dirty="0" smtClean="0">
                <a:latin typeface="+mn-lt"/>
              </a:rPr>
              <a:t>35,125 consultas de primera vez a consumidores</a:t>
            </a:r>
          </a:p>
          <a:p>
            <a:pPr marL="342900" indent="-342900" algn="just" eaLnBrk="1" hangingPunct="1">
              <a:spcBef>
                <a:spcPts val="18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s-MX" sz="2200" b="1" dirty="0" smtClean="0">
                <a:solidFill>
                  <a:srgbClr val="C00000"/>
                </a:solidFill>
                <a:latin typeface="+mn-lt"/>
              </a:rPr>
              <a:t>200 Unidades del Primer Nivel de Atención </a:t>
            </a:r>
            <a:r>
              <a:rPr lang="es-MX" sz="2200" b="1" dirty="0" smtClean="0">
                <a:solidFill>
                  <a:srgbClr val="000000"/>
                </a:solidFill>
                <a:latin typeface="+mn-lt"/>
              </a:rPr>
              <a:t>capacitadas para brindar consejería en adicciones</a:t>
            </a:r>
            <a:endParaRPr lang="es-MX" sz="22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1" r="9860"/>
          <a:stretch/>
        </p:blipFill>
        <p:spPr bwMode="auto">
          <a:xfrm>
            <a:off x="6217270" y="1844825"/>
            <a:ext cx="2626345" cy="3096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7504" y="1167135"/>
            <a:ext cx="89688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400" b="1" dirty="0" smtClean="0">
                <a:solidFill>
                  <a:srgbClr val="C00000"/>
                </a:solidFill>
                <a:latin typeface="+mn-lt"/>
              </a:rPr>
              <a:t>Metas 57 Municipios Prioritarios 2013</a:t>
            </a:r>
            <a:endParaRPr lang="es-ES" sz="2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9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0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Taller: Prevención y atención de adicciones en los municipios. 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 l="29133" t="11440" r="13642" b="16321"/>
          <a:stretch>
            <a:fillRect/>
          </a:stretch>
        </p:blipFill>
        <p:spPr bwMode="auto">
          <a:xfrm>
            <a:off x="4860032" y="1556791"/>
            <a:ext cx="3816424" cy="301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4.bp.blogspot.com/-3t66nkEZ9-A/Ua8xwk7csKI/AAAAAAAAAG0/BKNrfZGZQeM/s1600/arbol+de+problema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355976" cy="41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Marcador de contenido"/>
          <p:cNvSpPr txBox="1">
            <a:spLocks/>
          </p:cNvSpPr>
          <p:nvPr/>
        </p:nvSpPr>
        <p:spPr>
          <a:xfrm>
            <a:off x="179512" y="1412776"/>
            <a:ext cx="2412901" cy="4643437"/>
          </a:xfrm>
          <a:prstGeom prst="rect">
            <a:avLst/>
          </a:prstGeom>
          <a:ln w="31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s-MX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 estima que diariamente se inician como fumadores 100,000 jóvenes.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214438" y="6572250"/>
            <a:ext cx="78581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MX" sz="900" b="1" dirty="0"/>
              <a:t>Fuente: “La Epidemia del tabaquismo en las Américas” . Salud pública . </a:t>
            </a:r>
            <a:r>
              <a:rPr lang="es-MX" sz="900" b="1" dirty="0" err="1"/>
              <a:t>Méx</a:t>
            </a:r>
            <a:r>
              <a:rPr lang="es-MX" sz="900" b="1" dirty="0"/>
              <a:t> v.44  supl.1 Cuernavaca, 2002.</a:t>
            </a:r>
          </a:p>
        </p:txBody>
      </p:sp>
      <p:grpSp>
        <p:nvGrpSpPr>
          <p:cNvPr id="5" name="7 Grupo"/>
          <p:cNvGrpSpPr>
            <a:grpSpLocks/>
          </p:cNvGrpSpPr>
          <p:nvPr/>
        </p:nvGrpSpPr>
        <p:grpSpPr bwMode="auto">
          <a:xfrm>
            <a:off x="2643188" y="1233488"/>
            <a:ext cx="6286500" cy="4481512"/>
            <a:chOff x="285721" y="214290"/>
            <a:chExt cx="7358113" cy="5838844"/>
          </a:xfrm>
        </p:grpSpPr>
        <p:pic>
          <p:nvPicPr>
            <p:cNvPr id="6" name="5 Imagen" descr="teen smoking 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00634" y="3228987"/>
              <a:ext cx="2743200" cy="1914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6 Imagen" descr="teen smoking 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7554" y="3143248"/>
              <a:ext cx="2357454" cy="2357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7 Imagen" descr="teen-smoking 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21" y="724428"/>
              <a:ext cx="3000396" cy="22409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8 Imagen" descr="teen smoking 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6116" y="214290"/>
              <a:ext cx="2000264" cy="29966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9 Imagen" descr="teen smoking 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1538" y="2928934"/>
              <a:ext cx="2381250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10 Imagen" descr="smokingromanian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4942" y="1142984"/>
              <a:ext cx="2427024" cy="2081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1 Título"/>
          <p:cNvSpPr txBox="1">
            <a:spLocks/>
          </p:cNvSpPr>
          <p:nvPr/>
        </p:nvSpPr>
        <p:spPr bwMode="auto">
          <a:xfrm>
            <a:off x="251520" y="188640"/>
            <a:ext cx="6336704" cy="864096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TABACO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Panorama  </a:t>
            </a:r>
            <a:r>
              <a:rPr lang="es-MX" sz="2400" b="1" noProof="0" dirty="0" smtClean="0">
                <a:latin typeface="Arial" charset="0"/>
                <a:ea typeface="+mj-ea"/>
                <a:cs typeface="Arial" charset="0"/>
              </a:rPr>
              <a:t>Mundial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94924"/>
              </p:ext>
            </p:extLst>
          </p:nvPr>
        </p:nvGraphicFramePr>
        <p:xfrm>
          <a:off x="1547664" y="1412776"/>
          <a:ext cx="6048672" cy="1758981"/>
        </p:xfrm>
        <a:graphic>
          <a:graphicData uri="http://schemas.openxmlformats.org/drawingml/2006/table">
            <a:tbl>
              <a:tblPr/>
              <a:tblGrid>
                <a:gridCol w="1224136"/>
                <a:gridCol w="1656184"/>
                <a:gridCol w="3168352"/>
              </a:tblGrid>
              <a:tr h="1678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 DE UNEMES-CAPAS </a:t>
                      </a: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4098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3427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GUANAGUATO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CELAYA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CELAYA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DOLORES HIDALGO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DOLORES HIDALGO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GUANAJUATO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GUANAJUATO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IRAPUATO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IRAPUATO 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LEON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DR. CARLOS J. RODRÍGUEZ AJENJO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LA JOYA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SALAMANCA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SALAMANCA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 MIGUEL DE ALLENDE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MIGUEL DE ALLENDE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342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SILAO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SILAO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41375"/>
              </p:ext>
            </p:extLst>
          </p:nvPr>
        </p:nvGraphicFramePr>
        <p:xfrm>
          <a:off x="1547664" y="3413834"/>
          <a:ext cx="6096000" cy="1896395"/>
        </p:xfrm>
        <a:graphic>
          <a:graphicData uri="http://schemas.openxmlformats.org/drawingml/2006/table">
            <a:tbl>
              <a:tblPr/>
              <a:tblGrid>
                <a:gridCol w="1236810"/>
                <a:gridCol w="1670923"/>
                <a:gridCol w="3188267"/>
              </a:tblGrid>
              <a:tr h="129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2290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GUERRERO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ACAPULCO DE JUÁREZ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ACAPULCO I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ACAPULCO II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CHILPANCINGO DE LOS BRAVO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CHILPANCINGO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COYUCA DE BENÍTEZ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COYUCA DE BENITEZ 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IGUALA DE LA INDEPENDENCIA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IGUALA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OMETEPEC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OMETEPEC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PUNGARABATO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CD. ALTAMIRANO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TAXCO DE ALARCÓN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TAXCO (PROVISIONALMENTE EN EL CENTRO DE SALUD AGUA BLANCA)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TLAPA DE COMONFORT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TLAPA DE COMONFORT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ZIHUATANEJO DE AZUETA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COACOYUL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89138"/>
              </p:ext>
            </p:extLst>
          </p:nvPr>
        </p:nvGraphicFramePr>
        <p:xfrm>
          <a:off x="1547664" y="5574074"/>
          <a:ext cx="6096000" cy="951270"/>
        </p:xfrm>
        <a:graphic>
          <a:graphicData uri="http://schemas.openxmlformats.org/drawingml/2006/table">
            <a:tbl>
              <a:tblPr/>
              <a:tblGrid>
                <a:gridCol w="1236810"/>
                <a:gridCol w="1670923"/>
                <a:gridCol w="3188267"/>
              </a:tblGrid>
              <a:tr h="129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229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HIDALGO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IXMIQUILPAN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IXMIQUILPAN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PACHUCA DE SOTO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PACHUCA DE SOTO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FELIPE ORIZATLÁN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FELIPE ORIZATLAN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TEPEAPULCO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CD. SAHAGUN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TULA DE ALLENDE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TULA DE ALLENDE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508128"/>
              </p:ext>
            </p:extLst>
          </p:nvPr>
        </p:nvGraphicFramePr>
        <p:xfrm>
          <a:off x="1331640" y="1422592"/>
          <a:ext cx="6408712" cy="5102752"/>
        </p:xfrm>
        <a:graphic>
          <a:graphicData uri="http://schemas.openxmlformats.org/drawingml/2006/table">
            <a:tbl>
              <a:tblPr/>
              <a:tblGrid>
                <a:gridCol w="1792257"/>
                <a:gridCol w="1792257"/>
                <a:gridCol w="2824198"/>
              </a:tblGrid>
              <a:tr h="14827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41216">
                <a:tc rowSpan="31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</a:t>
                      </a:r>
                    </a:p>
                    <a:p>
                      <a:pPr algn="ctr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MÉXICO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ATIZAPÁN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ATIZAPAN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ATLACOMULCO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ATLACOMULCO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CAPULHUAC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CAPULHUAC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CHIMALHUACÁN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CHIMALHUACAN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CUAUTITLÁN IZCALLI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CUAUTITLAN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ECATEPEC DE MORELOS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CHICONAUTLA 3000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RUIZ CORTINES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HEROES DE GRANADITAS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CUAHUTEMOC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JUAN IXHUATEPEC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CHAMIZAL 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AGUSTÍN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HUIXQUILUCAN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HUIXQUILUCAN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IXTAPALUCA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ZOQUIAPAN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ALFREDO DEL MAZO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(LA PAZ)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MAGDALENA ATLIPAC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NAUCALPAN DE JUÁREZ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NAUCALPAN OLIMPIADA 68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NAUCALPAN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INDEPENDENCIA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NEZAHUALCÓYOTL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 DE MÉXICO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MANANTIALES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JARDINES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PIRULES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TEJUPILCO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TEJUPILCO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TLALNEPANTLA DE BAZ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PRESA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TENAYO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 LAGUNA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TOLUCA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PABLO 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MATEO OTZACATIPAN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VALLE DE BRAVO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VALLE DE BRAVO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12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VALLE DE CHALCO SOLIDARIDAD</a:t>
                      </a:r>
                    </a:p>
                  </a:txBody>
                  <a:tcPr marL="7061" marR="7061" marT="70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VALLE DE CHALCO</a:t>
                      </a:r>
                    </a:p>
                  </a:txBody>
                  <a:tcPr marL="7061" marR="7061" marT="70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259632" y="332656"/>
          <a:ext cx="6480720" cy="1169729"/>
        </p:xfrm>
        <a:graphic>
          <a:graphicData uri="http://schemas.openxmlformats.org/drawingml/2006/table">
            <a:tbl>
              <a:tblPr/>
              <a:tblGrid>
                <a:gridCol w="1669694"/>
                <a:gridCol w="2255745"/>
                <a:gridCol w="2555281"/>
              </a:tblGrid>
              <a:tr h="17421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6591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MORELOS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CUAUTLA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CUAUTLA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59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CUERNAVACA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CUERNVACA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59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JIUTEPEC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JIUTEPEC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59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TEMIXCO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TEMIXCO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59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XOCHITEPEC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XOCHITEPEC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59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ZACATEPEC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ZACATEPEC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59632" y="1844824"/>
          <a:ext cx="6528048" cy="1585450"/>
        </p:xfrm>
        <a:graphic>
          <a:graphicData uri="http://schemas.openxmlformats.org/drawingml/2006/table">
            <a:tbl>
              <a:tblPr/>
              <a:tblGrid>
                <a:gridCol w="1668858"/>
                <a:gridCol w="2291582"/>
                <a:gridCol w="2567608"/>
              </a:tblGrid>
              <a:tr h="129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22903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PUEBLA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CHALCHICOMULA DE SESMA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CHALCHICOMULA DE SESMA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LIBRES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LIBRES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PUEBLA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NORTE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SUR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MARTÍN TEXMELUCAN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MARTIN TEXMELUCAN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PEDRO CHOLULA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PEDRO CHOLULA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TEHUACÁN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TEHUACAN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TEPEACA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TEPEACA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ZACATLÁN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ZACATLAN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59632" y="3861048"/>
          <a:ext cx="6552728" cy="1109815"/>
        </p:xfrm>
        <a:graphic>
          <a:graphicData uri="http://schemas.openxmlformats.org/drawingml/2006/table">
            <a:tbl>
              <a:tblPr/>
              <a:tblGrid>
                <a:gridCol w="1656184"/>
                <a:gridCol w="2304256"/>
                <a:gridCol w="2592288"/>
              </a:tblGrid>
              <a:tr h="129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2290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QUERÉTARO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CORREGIDORA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 OLVERA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QUERÉTARO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LOMA BONITA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REFORMA AGRARIA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SANTA MARÍA MAGDALENA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 JUAN DEL RÍO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JUAN DEL RÍO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TEQUISQUIAPAN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TEQUISQUIAPAN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84312" y="5517232"/>
          <a:ext cx="6528048" cy="792725"/>
        </p:xfrm>
        <a:graphic>
          <a:graphicData uri="http://schemas.openxmlformats.org/drawingml/2006/table">
            <a:tbl>
              <a:tblPr/>
              <a:tblGrid>
                <a:gridCol w="1631504"/>
                <a:gridCol w="2304256"/>
                <a:gridCol w="2592288"/>
              </a:tblGrid>
              <a:tr h="129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229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TLAXCALA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CALPULALPAN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CALPULALPAN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HUAMANTLA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HUAMANTLA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PABLO DEL MONTE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PABLO DEL MONTE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ZACATELCO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ZACATELCO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97000"/>
              </p:ext>
            </p:extLst>
          </p:nvPr>
        </p:nvGraphicFramePr>
        <p:xfrm>
          <a:off x="1187624" y="1307888"/>
          <a:ext cx="6552728" cy="5073440"/>
        </p:xfrm>
        <a:graphic>
          <a:graphicData uri="http://schemas.openxmlformats.org/drawingml/2006/table">
            <a:tbl>
              <a:tblPr/>
              <a:tblGrid>
                <a:gridCol w="1656184"/>
                <a:gridCol w="2304256"/>
                <a:gridCol w="2592288"/>
              </a:tblGrid>
              <a:tr h="12904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MUNICIPIO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122903">
                <a:tc rowSpan="31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DISTRITO FEDERAL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ÁLVARO OBREGÓN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PRESIDENTES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LOMAS DE LA ERA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AZCAPOTZALCO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TEZOZOMOC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SANTIAGO AHUIZOTLA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BENITO JUÁREZ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PORTALES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COYOACÁN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CARMEN SERDAN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GUSTAVO ROVIROSA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CUAJIMALPA DE MORELOS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MATEO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CUAUHTÉMOC. 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CUAUHTÉMOC. JOSE MARIA RODRIGUEZ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CLINICA N° 5 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GUSTAVO A. MADERO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GUSTAVO A. MADERO VALLE MADERO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MALINCHE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FELIPE BERRIOZABAL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TLALPEXCO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IZTACALCO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PREDIO LA FORTALEZA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IZTAPALAPA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EJIDOS LOS REYES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CHINAMPAC DE JUAREZ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SANTIAGO ACAHUALTEPEC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FRANCISCO J. BALMIS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GUILLERMO ROMAN Y CARRILLO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MAGDALENA CONTRERAS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OASIS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MIGUEL HIDALGO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MÉXICO ESPAÑA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MILPA ALTA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GASTÓN MELO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TLÁHUAC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MIGUEL HIDALGO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LOS OLIVOS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(TLALPAN)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DR. GERARDO VARELA MARISCAL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 ANDRES TOTOLTEPEC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(VENUSTIANO CARRANZA)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 ARENAL 4ª SECCIÓN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ROMERO RUBIO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(XOCHIMILCO)</a:t>
                      </a:r>
                    </a:p>
                  </a:txBody>
                  <a:tcPr marL="6145" marR="6145" marT="6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TULYEHUALCO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29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NATIVITAS</a:t>
                      </a:r>
                    </a:p>
                  </a:txBody>
                  <a:tcPr marL="6145" marR="6145" marT="61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i="1" dirty="0" smtClean="0">
                <a:latin typeface="Arial" pitchFamily="34" charset="0"/>
                <a:cs typeface="Arial" pitchFamily="34" charset="0"/>
              </a:rPr>
              <a:t>“…el </a:t>
            </a:r>
            <a:r>
              <a:rPr lang="es-MX" b="1" i="1" dirty="0">
                <a:latin typeface="Arial" pitchFamily="34" charset="0"/>
                <a:cs typeface="Arial" pitchFamily="34" charset="0"/>
              </a:rPr>
              <a:t>éxito es el resultado obligado de la constancia, de la responsabilidad, del esfuerzo, de la organización y del equilibrio entre la razón y el </a:t>
            </a:r>
            <a:r>
              <a:rPr lang="es-MX" b="1" i="1" dirty="0" smtClean="0">
                <a:latin typeface="Arial" pitchFamily="34" charset="0"/>
                <a:cs typeface="Arial" pitchFamily="34" charset="0"/>
              </a:rPr>
              <a:t>corazón”.</a:t>
            </a:r>
          </a:p>
          <a:p>
            <a:pPr marL="0" indent="0">
              <a:buNone/>
            </a:pPr>
            <a:endParaRPr lang="es-ES" b="1" i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b="1" i="1" dirty="0" smtClean="0">
                <a:latin typeface="Arial" pitchFamily="34" charset="0"/>
                <a:cs typeface="Arial" pitchFamily="34" charset="0"/>
              </a:rPr>
              <a:t>Que su gestión y su vida estén llenas de éxito. </a:t>
            </a:r>
            <a:endParaRPr lang="es-MX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1124744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  <a:hlinkClick r:id="rId2"/>
              </a:rPr>
              <a:t>www.cenadic.gob.mx</a:t>
            </a:r>
            <a:endParaRPr lang="es-MX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01 800 911 2000</a:t>
            </a:r>
          </a:p>
          <a:p>
            <a:pPr algn="ctr"/>
            <a:endParaRPr lang="es-MX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  <a:hlinkClick r:id="rId3"/>
              </a:rPr>
              <a:t>monserrat.lovaco@salud.gob.mx</a:t>
            </a:r>
            <a:endParaRPr lang="es-MX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  <a:hlinkClick r:id="rId4"/>
              </a:rPr>
              <a:t>monselovaco@yahoo.com.mx</a:t>
            </a:r>
            <a:endParaRPr lang="es-MX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600" y="52292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Arial" pitchFamily="34" charset="0"/>
                <a:cs typeface="Arial" pitchFamily="34" charset="0"/>
              </a:rPr>
              <a:t>!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GRACIAS POR SU ATENCIÓN!</a:t>
            </a:r>
            <a:endParaRPr lang="es-MX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3000"/>
              </a:spcBef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2051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0"/>
            <a:ext cx="327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6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071563"/>
            <a:ext cx="4329113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En México mueren al año cerca de 60 mil personas.</a:t>
            </a: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0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Al día fallecen 160 personas por padecimientos asociados al tabaquismo.</a:t>
            </a:r>
          </a:p>
          <a:p>
            <a:pPr marL="342900" indent="-342900" algn="ctr">
              <a:lnSpc>
                <a:spcPct val="105000"/>
              </a:lnSpc>
              <a:spcBef>
                <a:spcPct val="20000"/>
              </a:spcBef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105000"/>
              </a:lnSpc>
              <a:spcBef>
                <a:spcPct val="20000"/>
              </a:spcBef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s-MX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TABACO DAÑA Y MATA</a:t>
            </a:r>
            <a:endParaRPr lang="es-E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309688"/>
            <a:ext cx="3517900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1 Marcador de número de diapositiva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2EB6A7-921E-44A3-9337-5884F195BD48}" type="slidenum"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251520" y="188640"/>
            <a:ext cx="6336704" cy="864096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TABACO</a:t>
            </a:r>
            <a:r>
              <a:rPr kumimoji="0" lang="es-MX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Panorama  </a:t>
            </a:r>
            <a:r>
              <a:rPr lang="es-MX" sz="2400" b="1" dirty="0" smtClean="0">
                <a:latin typeface="Arial" charset="0"/>
                <a:ea typeface="+mj-ea"/>
                <a:cs typeface="Arial" charset="0"/>
              </a:rPr>
              <a:t>Nacional</a:t>
            </a:r>
            <a:endParaRPr kumimoji="0" lang="es-MX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50825" y="384845"/>
            <a:ext cx="6624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2800" b="1" dirty="0" err="1">
                <a:latin typeface="+mj-lt"/>
              </a:rPr>
              <a:t>ENA</a:t>
            </a:r>
            <a:r>
              <a:rPr lang="es-MX" sz="2800" b="1" dirty="0">
                <a:latin typeface="+mj-lt"/>
              </a:rPr>
              <a:t> 2011. Consumo de Tabaco</a:t>
            </a:r>
            <a:endParaRPr lang="es-ES" sz="2800" b="1" dirty="0">
              <a:latin typeface="+mj-lt"/>
            </a:endParaRPr>
          </a:p>
        </p:txBody>
      </p:sp>
      <p:graphicFrame>
        <p:nvGraphicFramePr>
          <p:cNvPr id="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05176"/>
              </p:ext>
            </p:extLst>
          </p:nvPr>
        </p:nvGraphicFramePr>
        <p:xfrm>
          <a:off x="1763688" y="1556792"/>
          <a:ext cx="6696745" cy="2733847"/>
        </p:xfrm>
        <a:graphic>
          <a:graphicData uri="http://schemas.openxmlformats.org/drawingml/2006/table">
            <a:tbl>
              <a:tblPr/>
              <a:tblGrid>
                <a:gridCol w="1776687"/>
                <a:gridCol w="2460029"/>
                <a:gridCol w="2460029"/>
              </a:tblGrid>
              <a:tr h="167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Tipo de consumo</a:t>
                      </a:r>
                    </a:p>
                  </a:txBody>
                  <a:tcPr marL="91455" marR="91455"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Prevalencia de Consumo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Población de 12 a 17 años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1455" marR="91455" marT="45702" marB="457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Prevalencia de Consumo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Población  de 12 a 65 años</a:t>
                      </a:r>
                      <a:endParaRPr kumimoji="0" lang="es-MX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1455" marR="91455" marT="45702" marB="45702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alpha val="50000"/>
                      </a:schemeClr>
                    </a:solidFill>
                  </a:tcPr>
                </a:tc>
              </a:tr>
              <a:tr h="1060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Fumadores activos </a:t>
                      </a:r>
                      <a:endParaRPr kumimoji="0" lang="es-MX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1455" marR="91455"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12.3%</a:t>
                      </a:r>
                    </a:p>
                  </a:txBody>
                  <a:tcPr marL="9527" marR="9527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Arial" pitchFamily="34" charset="0"/>
                        </a:rPr>
                        <a:t>21.7%</a:t>
                      </a:r>
                    </a:p>
                  </a:txBody>
                  <a:tcPr marL="9527" marR="9527" marT="95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83568" y="60212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Villatoro, J., Moreno, M., Oliva, N.,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Fregoso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, D., Bustos, M.,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Fleiz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. C., Mujica, R., Mendoza, MA., López, MA y Medina-Mora, ME. (2013). </a:t>
            </a:r>
            <a:r>
              <a:rPr lang="es-ES" sz="800" b="1" dirty="0" smtClean="0">
                <a:latin typeface="Arial" pitchFamily="34" charset="0"/>
                <a:cs typeface="Arial" pitchFamily="34" charset="0"/>
              </a:rPr>
              <a:t>Consumo de Alcohol, Tabaco y otras Drogas en la Ciudad de México. Medición 2012.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Instituto Nacional de Psiquiatría Ramón de la Fuente Muñiz. Instituto para la Atención y la Prevención de las Adicciones. Administración Federal de los Servicios Educativos para el Distrito Federal. México D.F.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0"/>
            <a:ext cx="5382369" cy="3717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0782" y="3212976"/>
            <a:ext cx="4584509" cy="34383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07504" y="5670382"/>
            <a:ext cx="4221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Villatoro, J., Moreno, M., Oliva, N.,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Fregoso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, D., Bustos, M.,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Fleiz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. C., Mujica, R., Mendoza, MA., López, MA y Medina-Mora, ME. (2013). </a:t>
            </a:r>
            <a:r>
              <a:rPr lang="es-ES" sz="800" b="1" dirty="0" smtClean="0">
                <a:latin typeface="Arial" pitchFamily="34" charset="0"/>
                <a:cs typeface="Arial" pitchFamily="34" charset="0"/>
              </a:rPr>
              <a:t>Consumo de Alcohol, Tabaco y otras Drogas en la Ciudad de México. Medición 2012.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Instituto Nacional de Psiquiatría Ramón de la Fuente Muñiz. Instituto para la Atención y la Prevención de las Adicciones. Administración Federal de los Servicios Educativos para el Distrito Federal. México D.F.</a:t>
            </a:r>
          </a:p>
        </p:txBody>
      </p:sp>
    </p:spTree>
    <p:extLst>
      <p:ext uri="{BB962C8B-B14F-4D97-AF65-F5344CB8AC3E}">
        <p14:creationId xmlns:p14="http://schemas.microsoft.com/office/powerpoint/2010/main" val="20611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79512" y="214290"/>
            <a:ext cx="6120680" cy="78581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Encuestas Estatales</a:t>
            </a:r>
            <a:r>
              <a:rPr kumimoji="0" lang="es-MX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charset="0"/>
                <a:ea typeface="+mj-ea"/>
                <a:cs typeface="Arial" charset="0"/>
              </a:rPr>
              <a:t> de Estudiantes</a:t>
            </a:r>
            <a:endParaRPr kumimoji="0" lang="es-MX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196752"/>
            <a:ext cx="8110977" cy="49685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27584" y="6279703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Villatoro, J., Moreno, M., Oliva, N.,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Fregoso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, D., Bustos, M., </a:t>
            </a:r>
            <a:r>
              <a:rPr lang="es-ES" sz="800" dirty="0" err="1" smtClean="0">
                <a:latin typeface="Arial" pitchFamily="34" charset="0"/>
                <a:cs typeface="Arial" pitchFamily="34" charset="0"/>
              </a:rPr>
              <a:t>Fleiz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. C., Mujica, R., Mendoza, MA., López, MA y Medina-Mora, ME. (2013). </a:t>
            </a:r>
            <a:r>
              <a:rPr lang="es-ES" sz="800" b="1" dirty="0" smtClean="0">
                <a:latin typeface="Arial" pitchFamily="34" charset="0"/>
                <a:cs typeface="Arial" pitchFamily="34" charset="0"/>
              </a:rPr>
              <a:t>Consumo de Alcohol, Tabaco y otras Drogas en la Ciudad de México. Medición 2012. </a:t>
            </a:r>
            <a:r>
              <a:rPr lang="es-ES" sz="800" dirty="0" smtClean="0">
                <a:latin typeface="Arial" pitchFamily="34" charset="0"/>
                <a:cs typeface="Arial" pitchFamily="34" charset="0"/>
              </a:rPr>
              <a:t>Instituto Nacional de Psiquiatría Ramón de la Fuente Muñiz. Instituto para la Atención y la Prevención de las Adicciones. Administración Federal de los Servicios Educativos para el Distrito Federal. México D.F.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56" y="0"/>
            <a:ext cx="4832176" cy="305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95536" y="6453336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latin typeface="Arial" pitchFamily="34" charset="0"/>
                <a:cs typeface="Arial" pitchFamily="34" charset="0"/>
              </a:rPr>
              <a:t>Fuente: </a:t>
            </a:r>
            <a:r>
              <a:rPr lang="es-MX" sz="800" dirty="0" smtClean="0">
                <a:latin typeface="Arial" pitchFamily="34" charset="0"/>
                <a:cs typeface="Arial" pitchFamily="34" charset="0"/>
              </a:rPr>
              <a:t>Encuesta del Estado de México sobre el Consumo de Alcohol, Tabaco y Drogas en Estudiantes, 2009.</a:t>
            </a:r>
            <a:endParaRPr lang="es-MX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6326" y="3058785"/>
            <a:ext cx="5847674" cy="339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2435</Words>
  <Application>Microsoft Office PowerPoint</Application>
  <PresentationFormat>Presentación en pantalla (4:3)</PresentationFormat>
  <Paragraphs>479</Paragraphs>
  <Slides>46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8" baseType="lpstr"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Marijo</dc:creator>
  <cp:lastModifiedBy>MONSERRAT</cp:lastModifiedBy>
  <cp:revision>128</cp:revision>
  <dcterms:created xsi:type="dcterms:W3CDTF">2013-06-25T15:25:13Z</dcterms:created>
  <dcterms:modified xsi:type="dcterms:W3CDTF">2013-09-06T23:12:12Z</dcterms:modified>
</cp:coreProperties>
</file>